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6" r:id="rId4"/>
  </p:sldMasterIdLst>
  <p:sldIdLst>
    <p:sldId id="256" r:id="rId5"/>
    <p:sldId id="269" r:id="rId6"/>
    <p:sldId id="270" r:id="rId7"/>
    <p:sldId id="257" r:id="rId8"/>
    <p:sldId id="260" r:id="rId9"/>
    <p:sldId id="267" r:id="rId10"/>
    <p:sldId id="262"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8" autoAdjust="0"/>
    <p:restoredTop sz="94660"/>
  </p:normalViewPr>
  <p:slideViewPr>
    <p:cSldViewPr snapToGrid="0">
      <p:cViewPr varScale="1">
        <p:scale>
          <a:sx n="85" d="100"/>
          <a:sy n="85" d="100"/>
        </p:scale>
        <p:origin x="64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Breen" userId="7b3724bc-813b-45ce-b045-43c4edf92c14" providerId="ADAL" clId="{7AAB82D2-CC2C-4C32-8D76-B172CD8FE10E}"/>
    <pc:docChg chg="modSld">
      <pc:chgData name="Louise Breen" userId="7b3724bc-813b-45ce-b045-43c4edf92c14" providerId="ADAL" clId="{7AAB82D2-CC2C-4C32-8D76-B172CD8FE10E}" dt="2025-03-05T12:32:24.554" v="27" actId="20577"/>
      <pc:docMkLst>
        <pc:docMk/>
      </pc:docMkLst>
      <pc:sldChg chg="modSp">
        <pc:chgData name="Louise Breen" userId="7b3724bc-813b-45ce-b045-43c4edf92c14" providerId="ADAL" clId="{7AAB82D2-CC2C-4C32-8D76-B172CD8FE10E}" dt="2025-03-05T12:32:24.554" v="27" actId="20577"/>
        <pc:sldMkLst>
          <pc:docMk/>
          <pc:sldMk cId="4132085977" sldId="270"/>
        </pc:sldMkLst>
        <pc:spChg chg="mod">
          <ac:chgData name="Louise Breen" userId="7b3724bc-813b-45ce-b045-43c4edf92c14" providerId="ADAL" clId="{7AAB82D2-CC2C-4C32-8D76-B172CD8FE10E}" dt="2025-03-05T12:32:24.554" v="27" actId="20577"/>
          <ac:spMkLst>
            <pc:docMk/>
            <pc:sldMk cId="4132085977" sldId="270"/>
            <ac:spMk id="13" creationId="{80652BA6-C114-4078-B6C0-65F925A4D6A5}"/>
          </ac:spMkLst>
        </pc:spChg>
        <pc:spChg chg="mod">
          <ac:chgData name="Louise Breen" userId="7b3724bc-813b-45ce-b045-43c4edf92c14" providerId="ADAL" clId="{7AAB82D2-CC2C-4C32-8D76-B172CD8FE10E}" dt="2025-03-05T12:31:48.028" v="0" actId="1076"/>
          <ac:spMkLst>
            <pc:docMk/>
            <pc:sldMk cId="4132085977" sldId="270"/>
            <ac:spMk id="14" creationId="{A64BFA45-357F-40A9-8DA2-347B111BC61D}"/>
          </ac:spMkLst>
        </pc:spChg>
      </pc:sldChg>
    </pc:docChg>
  </pc:docChgLst>
  <pc:docChgLst>
    <pc:chgData name="Louise Breen" userId="7b3724bc-813b-45ce-b045-43c4edf92c14" providerId="ADAL" clId="{1B1FE27A-39E8-45CB-AE85-187EBA76514D}"/>
    <pc:docChg chg="undo custSel addSld delSld modSld">
      <pc:chgData name="Louise Breen" userId="7b3724bc-813b-45ce-b045-43c4edf92c14" providerId="ADAL" clId="{1B1FE27A-39E8-45CB-AE85-187EBA76514D}" dt="2025-03-03T09:46:55.564" v="92" actId="1076"/>
      <pc:docMkLst>
        <pc:docMk/>
      </pc:docMkLst>
      <pc:sldChg chg="modSp">
        <pc:chgData name="Louise Breen" userId="7b3724bc-813b-45ce-b045-43c4edf92c14" providerId="ADAL" clId="{1B1FE27A-39E8-45CB-AE85-187EBA76514D}" dt="2025-03-03T09:45:13.807" v="67" actId="1076"/>
        <pc:sldMkLst>
          <pc:docMk/>
          <pc:sldMk cId="636353357" sldId="256"/>
        </pc:sldMkLst>
        <pc:spChg chg="mod">
          <ac:chgData name="Louise Breen" userId="7b3724bc-813b-45ce-b045-43c4edf92c14" providerId="ADAL" clId="{1B1FE27A-39E8-45CB-AE85-187EBA76514D}" dt="2025-03-03T09:45:13.807" v="67" actId="1076"/>
          <ac:spMkLst>
            <pc:docMk/>
            <pc:sldMk cId="636353357" sldId="256"/>
            <ac:spMk id="2" creationId="{640B9168-5561-469D-BE81-5A85611B9A74}"/>
          </ac:spMkLst>
        </pc:spChg>
        <pc:spChg chg="mod">
          <ac:chgData name="Louise Breen" userId="7b3724bc-813b-45ce-b045-43c4edf92c14" providerId="ADAL" clId="{1B1FE27A-39E8-45CB-AE85-187EBA76514D}" dt="2025-03-03T09:38:31.792" v="40" actId="1076"/>
          <ac:spMkLst>
            <pc:docMk/>
            <pc:sldMk cId="636353357" sldId="256"/>
            <ac:spMk id="3" creationId="{D037D85F-65EC-45C7-9896-4FD5ED2A2AA3}"/>
          </ac:spMkLst>
        </pc:spChg>
        <pc:picChg chg="mod">
          <ac:chgData name="Louise Breen" userId="7b3724bc-813b-45ce-b045-43c4edf92c14" providerId="ADAL" clId="{1B1FE27A-39E8-45CB-AE85-187EBA76514D}" dt="2025-03-03T09:45:05.127" v="66" actId="1076"/>
          <ac:picMkLst>
            <pc:docMk/>
            <pc:sldMk cId="636353357" sldId="256"/>
            <ac:picMk id="5" creationId="{4340E343-0ACD-E0A0-E704-FC731D62499B}"/>
          </ac:picMkLst>
        </pc:picChg>
      </pc:sldChg>
      <pc:sldChg chg="modSp">
        <pc:chgData name="Louise Breen" userId="7b3724bc-813b-45ce-b045-43c4edf92c14" providerId="ADAL" clId="{1B1FE27A-39E8-45CB-AE85-187EBA76514D}" dt="2025-03-03T09:45:44.214" v="72" actId="27636"/>
        <pc:sldMkLst>
          <pc:docMk/>
          <pc:sldMk cId="2969726098" sldId="257"/>
        </pc:sldMkLst>
        <pc:spChg chg="mod">
          <ac:chgData name="Louise Breen" userId="7b3724bc-813b-45ce-b045-43c4edf92c14" providerId="ADAL" clId="{1B1FE27A-39E8-45CB-AE85-187EBA76514D}" dt="2025-03-03T09:45:44.214" v="72" actId="27636"/>
          <ac:spMkLst>
            <pc:docMk/>
            <pc:sldMk cId="2969726098" sldId="257"/>
            <ac:spMk id="3" creationId="{EA6C57B5-D97F-42B5-9799-DE58E026B0CC}"/>
          </ac:spMkLst>
        </pc:spChg>
      </pc:sldChg>
      <pc:sldChg chg="modSp">
        <pc:chgData name="Louise Breen" userId="7b3724bc-813b-45ce-b045-43c4edf92c14" providerId="ADAL" clId="{1B1FE27A-39E8-45CB-AE85-187EBA76514D}" dt="2025-03-03T09:43:24.662" v="51" actId="16037"/>
        <pc:sldMkLst>
          <pc:docMk/>
          <pc:sldMk cId="4269664497" sldId="260"/>
        </pc:sldMkLst>
        <pc:spChg chg="mod">
          <ac:chgData name="Louise Breen" userId="7b3724bc-813b-45ce-b045-43c4edf92c14" providerId="ADAL" clId="{1B1FE27A-39E8-45CB-AE85-187EBA76514D}" dt="2025-03-03T09:43:24.662" v="51" actId="16037"/>
          <ac:spMkLst>
            <pc:docMk/>
            <pc:sldMk cId="4269664497" sldId="260"/>
            <ac:spMk id="4" creationId="{97F8E525-73D5-4277-8912-1C85E0E0A531}"/>
          </ac:spMkLst>
        </pc:spChg>
      </pc:sldChg>
      <pc:sldChg chg="addSp delSp modSp delAnim">
        <pc:chgData name="Louise Breen" userId="7b3724bc-813b-45ce-b045-43c4edf92c14" providerId="ADAL" clId="{1B1FE27A-39E8-45CB-AE85-187EBA76514D}" dt="2025-03-03T09:46:22.069" v="75" actId="1076"/>
        <pc:sldMkLst>
          <pc:docMk/>
          <pc:sldMk cId="933393555" sldId="262"/>
        </pc:sldMkLst>
        <pc:spChg chg="mod">
          <ac:chgData name="Louise Breen" userId="7b3724bc-813b-45ce-b045-43c4edf92c14" providerId="ADAL" clId="{1B1FE27A-39E8-45CB-AE85-187EBA76514D}" dt="2025-03-03T09:46:18.082" v="74" actId="2711"/>
          <ac:spMkLst>
            <pc:docMk/>
            <pc:sldMk cId="933393555" sldId="262"/>
            <ac:spMk id="2" creationId="{9D22D799-B93D-455A-BF45-F2EE8746941C}"/>
          </ac:spMkLst>
        </pc:spChg>
        <pc:spChg chg="add del mod">
          <ac:chgData name="Louise Breen" userId="7b3724bc-813b-45ce-b045-43c4edf92c14" providerId="ADAL" clId="{1B1FE27A-39E8-45CB-AE85-187EBA76514D}" dt="2025-03-03T09:46:22.069" v="75" actId="1076"/>
          <ac:spMkLst>
            <pc:docMk/>
            <pc:sldMk cId="933393555" sldId="262"/>
            <ac:spMk id="9" creationId="{D5F7847A-220C-4314-B196-F4E514C7CBB0}"/>
          </ac:spMkLst>
        </pc:spChg>
        <pc:spChg chg="del">
          <ac:chgData name="Louise Breen" userId="7b3724bc-813b-45ce-b045-43c4edf92c14" providerId="ADAL" clId="{1B1FE27A-39E8-45CB-AE85-187EBA76514D}" dt="2025-03-03T09:36:08.141" v="30" actId="478"/>
          <ac:spMkLst>
            <pc:docMk/>
            <pc:sldMk cId="933393555" sldId="262"/>
            <ac:spMk id="12" creationId="{01423448-C944-4184-9475-0C0894AAB950}"/>
          </ac:spMkLst>
        </pc:spChg>
        <pc:grpChg chg="del">
          <ac:chgData name="Louise Breen" userId="7b3724bc-813b-45ce-b045-43c4edf92c14" providerId="ADAL" clId="{1B1FE27A-39E8-45CB-AE85-187EBA76514D}" dt="2025-03-03T09:36:05.230" v="29" actId="478"/>
          <ac:grpSpMkLst>
            <pc:docMk/>
            <pc:sldMk cId="933393555" sldId="262"/>
            <ac:grpSpMk id="16" creationId="{90E4E5B5-58EE-0446-E6A8-F08D13359A34}"/>
          </ac:grpSpMkLst>
        </pc:grpChg>
        <pc:picChg chg="add mod">
          <ac:chgData name="Louise Breen" userId="7b3724bc-813b-45ce-b045-43c4edf92c14" providerId="ADAL" clId="{1B1FE27A-39E8-45CB-AE85-187EBA76514D}" dt="2025-03-03T09:38:12.228" v="38" actId="1076"/>
          <ac:picMkLst>
            <pc:docMk/>
            <pc:sldMk cId="933393555" sldId="262"/>
            <ac:picMk id="3" creationId="{7113710A-6C16-4A1E-8C60-F20C2F67DD1C}"/>
          </ac:picMkLst>
        </pc:picChg>
        <pc:picChg chg="add mod">
          <ac:chgData name="Louise Breen" userId="7b3724bc-813b-45ce-b045-43c4edf92c14" providerId="ADAL" clId="{1B1FE27A-39E8-45CB-AE85-187EBA76514D}" dt="2025-03-03T09:38:14.640" v="39" actId="1076"/>
          <ac:picMkLst>
            <pc:docMk/>
            <pc:sldMk cId="933393555" sldId="262"/>
            <ac:picMk id="4" creationId="{4965BCBE-4F94-4F5A-BDBB-AF3552B30D3C}"/>
          </ac:picMkLst>
        </pc:picChg>
        <pc:picChg chg="del">
          <ac:chgData name="Louise Breen" userId="7b3724bc-813b-45ce-b045-43c4edf92c14" providerId="ADAL" clId="{1B1FE27A-39E8-45CB-AE85-187EBA76514D}" dt="2025-03-03T09:35:34.055" v="0" actId="478"/>
          <ac:picMkLst>
            <pc:docMk/>
            <pc:sldMk cId="933393555" sldId="262"/>
            <ac:picMk id="6" creationId="{B7291E21-FF63-8CDD-37F9-7B60384B3F68}"/>
          </ac:picMkLst>
        </pc:picChg>
        <pc:cxnChg chg="del">
          <ac:chgData name="Louise Breen" userId="7b3724bc-813b-45ce-b045-43c4edf92c14" providerId="ADAL" clId="{1B1FE27A-39E8-45CB-AE85-187EBA76514D}" dt="2025-03-03T09:36:10.296" v="31" actId="478"/>
          <ac:cxnSpMkLst>
            <pc:docMk/>
            <pc:sldMk cId="933393555" sldId="262"/>
            <ac:cxnSpMk id="8" creationId="{8D93B057-38F1-4F94-A1E5-A9CDFD23CD70}"/>
          </ac:cxnSpMkLst>
        </pc:cxnChg>
      </pc:sldChg>
      <pc:sldChg chg="addSp modSp modAnim">
        <pc:chgData name="Louise Breen" userId="7b3724bc-813b-45ce-b045-43c4edf92c14" providerId="ADAL" clId="{1B1FE27A-39E8-45CB-AE85-187EBA76514D}" dt="2025-03-03T09:46:43.562" v="91" actId="20577"/>
        <pc:sldMkLst>
          <pc:docMk/>
          <pc:sldMk cId="2528579650" sldId="265"/>
        </pc:sldMkLst>
        <pc:spChg chg="mod">
          <ac:chgData name="Louise Breen" userId="7b3724bc-813b-45ce-b045-43c4edf92c14" providerId="ADAL" clId="{1B1FE27A-39E8-45CB-AE85-187EBA76514D}" dt="2025-03-03T09:46:43.562" v="91" actId="20577"/>
          <ac:spMkLst>
            <pc:docMk/>
            <pc:sldMk cId="2528579650" sldId="265"/>
            <ac:spMk id="2" creationId="{9D22D799-B93D-455A-BF45-F2EE8746941C}"/>
          </ac:spMkLst>
        </pc:spChg>
        <pc:spChg chg="add mod">
          <ac:chgData name="Louise Breen" userId="7b3724bc-813b-45ce-b045-43c4edf92c14" providerId="ADAL" clId="{1B1FE27A-39E8-45CB-AE85-187EBA76514D}" dt="2025-03-03T09:40:16.596" v="49" actId="1076"/>
          <ac:spMkLst>
            <pc:docMk/>
            <pc:sldMk cId="2528579650" sldId="265"/>
            <ac:spMk id="6" creationId="{AFB745BE-BEAA-47DB-BCCE-C2CD0B1D6B1E}"/>
          </ac:spMkLst>
        </pc:spChg>
      </pc:sldChg>
      <pc:sldChg chg="modSp">
        <pc:chgData name="Louise Breen" userId="7b3724bc-813b-45ce-b045-43c4edf92c14" providerId="ADAL" clId="{1B1FE27A-39E8-45CB-AE85-187EBA76514D}" dt="2025-03-03T09:46:55.564" v="92" actId="1076"/>
        <pc:sldMkLst>
          <pc:docMk/>
          <pc:sldMk cId="1356320631" sldId="266"/>
        </pc:sldMkLst>
        <pc:spChg chg="mod">
          <ac:chgData name="Louise Breen" userId="7b3724bc-813b-45ce-b045-43c4edf92c14" providerId="ADAL" clId="{1B1FE27A-39E8-45CB-AE85-187EBA76514D}" dt="2025-03-03T09:46:55.564" v="92" actId="1076"/>
          <ac:spMkLst>
            <pc:docMk/>
            <pc:sldMk cId="1356320631" sldId="266"/>
            <ac:spMk id="11" creationId="{11C4E2C8-F7DD-4397-97E3-BCBD6B73171B}"/>
          </ac:spMkLst>
        </pc:spChg>
      </pc:sldChg>
      <pc:sldChg chg="modSp">
        <pc:chgData name="Louise Breen" userId="7b3724bc-813b-45ce-b045-43c4edf92c14" providerId="ADAL" clId="{1B1FE27A-39E8-45CB-AE85-187EBA76514D}" dt="2025-03-03T09:39:08.310" v="41" actId="20577"/>
        <pc:sldMkLst>
          <pc:docMk/>
          <pc:sldMk cId="3699097453" sldId="267"/>
        </pc:sldMkLst>
        <pc:spChg chg="mod">
          <ac:chgData name="Louise Breen" userId="7b3724bc-813b-45ce-b045-43c4edf92c14" providerId="ADAL" clId="{1B1FE27A-39E8-45CB-AE85-187EBA76514D}" dt="2025-03-03T09:39:08.310" v="41" actId="20577"/>
          <ac:spMkLst>
            <pc:docMk/>
            <pc:sldMk cId="3699097453" sldId="267"/>
            <ac:spMk id="6" creationId="{ACC23EF1-5029-4D22-8987-C9A9893FE9DE}"/>
          </ac:spMkLst>
        </pc:spChg>
      </pc:sldChg>
      <pc:sldChg chg="modSp">
        <pc:chgData name="Louise Breen" userId="7b3724bc-813b-45ce-b045-43c4edf92c14" providerId="ADAL" clId="{1B1FE27A-39E8-45CB-AE85-187EBA76514D}" dt="2025-03-03T09:44:09.521" v="56" actId="1076"/>
        <pc:sldMkLst>
          <pc:docMk/>
          <pc:sldMk cId="1911839075" sldId="269"/>
        </pc:sldMkLst>
        <pc:spChg chg="mod">
          <ac:chgData name="Louise Breen" userId="7b3724bc-813b-45ce-b045-43c4edf92c14" providerId="ADAL" clId="{1B1FE27A-39E8-45CB-AE85-187EBA76514D}" dt="2025-03-03T09:44:09.521" v="56" actId="1076"/>
          <ac:spMkLst>
            <pc:docMk/>
            <pc:sldMk cId="1911839075" sldId="269"/>
            <ac:spMk id="2" creationId="{9D22D799-B93D-455A-BF45-F2EE8746941C}"/>
          </ac:spMkLst>
        </pc:spChg>
      </pc:sldChg>
      <pc:sldChg chg="modSp">
        <pc:chgData name="Louise Breen" userId="7b3724bc-813b-45ce-b045-43c4edf92c14" providerId="ADAL" clId="{1B1FE27A-39E8-45CB-AE85-187EBA76514D}" dt="2025-03-03T09:45:23.859" v="68" actId="14100"/>
        <pc:sldMkLst>
          <pc:docMk/>
          <pc:sldMk cId="4132085977" sldId="270"/>
        </pc:sldMkLst>
        <pc:spChg chg="mod">
          <ac:chgData name="Louise Breen" userId="7b3724bc-813b-45ce-b045-43c4edf92c14" providerId="ADAL" clId="{1B1FE27A-39E8-45CB-AE85-187EBA76514D}" dt="2025-03-03T09:45:23.859" v="68" actId="14100"/>
          <ac:spMkLst>
            <pc:docMk/>
            <pc:sldMk cId="4132085977" sldId="270"/>
            <ac:spMk id="2" creationId="{9D22D799-B93D-455A-BF45-F2EE8746941C}"/>
          </ac:spMkLst>
        </pc:spChg>
        <pc:spChg chg="mod">
          <ac:chgData name="Louise Breen" userId="7b3724bc-813b-45ce-b045-43c4edf92c14" providerId="ADAL" clId="{1B1FE27A-39E8-45CB-AE85-187EBA76514D}" dt="2025-03-03T09:43:44.551" v="52" actId="27636"/>
          <ac:spMkLst>
            <pc:docMk/>
            <pc:sldMk cId="4132085977" sldId="270"/>
            <ac:spMk id="3" creationId="{EA6C57B5-D97F-42B5-9799-DE58E026B0C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7D54FE9-0DF9-4AD8-8BD0-8280CA27960F}"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C2252-2F03-4307-BAC0-3E34E139F65A}"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354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D54FE9-0DF9-4AD8-8BD0-8280CA27960F}"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3717657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D54FE9-0DF9-4AD8-8BD0-8280CA27960F}"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C2252-2F03-4307-BAC0-3E34E139F65A}"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312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D54FE9-0DF9-4AD8-8BD0-8280CA27960F}"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696426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D54FE9-0DF9-4AD8-8BD0-8280CA27960F}" type="datetimeFigureOut">
              <a:rPr lang="en-GB" smtClean="0"/>
              <a:t>05/03/2025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4115613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D54FE9-0DF9-4AD8-8BD0-8280CA27960F}" type="datetimeFigureOut">
              <a:rPr lang="en-GB" smtClean="0"/>
              <a:t>05/03/2025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3869313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7D54FE9-0DF9-4AD8-8BD0-8280CA27960F}" type="datetimeFigureOut">
              <a:rPr lang="en-GB" smtClean="0"/>
              <a:t>05/03/2025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306893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7D54FE9-0DF9-4AD8-8BD0-8280CA27960F}" type="datetimeFigureOut">
              <a:rPr lang="en-GB" smtClean="0"/>
              <a:t>05/03/2025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A1C2252-2F03-4307-BAC0-3E34E139F65A}" type="slidenum">
              <a:rPr lang="en-GB" smtClean="0"/>
              <a:t>‹#›</a:t>
            </a:fld>
            <a:endParaRPr lang="en-GB"/>
          </a:p>
        </p:txBody>
      </p:sp>
    </p:spTree>
    <p:extLst>
      <p:ext uri="{BB962C8B-B14F-4D97-AF65-F5344CB8AC3E}">
        <p14:creationId xmlns:p14="http://schemas.microsoft.com/office/powerpoint/2010/main" val="322312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7D54FE9-0DF9-4AD8-8BD0-8280CA27960F}" type="datetimeFigureOut">
              <a:rPr lang="en-GB" smtClean="0"/>
              <a:t>05/03/2025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1313627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D54FE9-0DF9-4AD8-8BD0-8280CA27960F}"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1473972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D54FE9-0DF9-4AD8-8BD0-8280CA27960F}" type="datetimeFigureOut">
              <a:rPr lang="en-GB" smtClean="0"/>
              <a:t>05/03/2025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1C2252-2F03-4307-BAC0-3E34E139F65A}" type="slidenum">
              <a:rPr lang="en-GB" smtClean="0"/>
              <a:t>‹#›</a:t>
            </a:fld>
            <a:endParaRPr lang="en-GB"/>
          </a:p>
        </p:txBody>
      </p:sp>
    </p:spTree>
    <p:extLst>
      <p:ext uri="{BB962C8B-B14F-4D97-AF65-F5344CB8AC3E}">
        <p14:creationId xmlns:p14="http://schemas.microsoft.com/office/powerpoint/2010/main" val="1656844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7D54FE9-0DF9-4AD8-8BD0-8280CA27960F}" type="datetimeFigureOut">
              <a:rPr lang="en-GB" smtClean="0"/>
              <a:t>05/03/2025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A1C2252-2F03-4307-BAC0-3E34E139F65A}"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2700789"/>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ictgames.com/mobilePage/soundSayer/"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www.topmarks.co.uk/english-games/5-7-years/letters-and-sound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Video 4" title="Book Turning A Page">
            <a:hlinkClick r:id="" action="ppaction://media"/>
            <a:extLst>
              <a:ext uri="{FF2B5EF4-FFF2-40B4-BE49-F238E27FC236}">
                <a16:creationId xmlns:a16="http://schemas.microsoft.com/office/drawing/2014/main" id="{4340E343-0ACD-E0A0-E704-FC731D62499B}"/>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25506"/>
            <a:ext cx="12192000" cy="6858000"/>
          </a:xfrm>
          <a:prstGeom prst="rect">
            <a:avLst/>
          </a:prstGeom>
        </p:spPr>
      </p:pic>
      <p:sp>
        <p:nvSpPr>
          <p:cNvPr id="2" name="Title 1">
            <a:extLst>
              <a:ext uri="{FF2B5EF4-FFF2-40B4-BE49-F238E27FC236}">
                <a16:creationId xmlns:a16="http://schemas.microsoft.com/office/drawing/2014/main" id="{640B9168-5561-469D-BE81-5A85611B9A74}"/>
              </a:ext>
            </a:extLst>
          </p:cNvPr>
          <p:cNvSpPr>
            <a:spLocks noGrp="1"/>
          </p:cNvSpPr>
          <p:nvPr>
            <p:ph type="ctrTitle"/>
          </p:nvPr>
        </p:nvSpPr>
        <p:spPr>
          <a:xfrm>
            <a:off x="1262533" y="385482"/>
            <a:ext cx="9666934" cy="1407082"/>
          </a:xfrm>
        </p:spPr>
        <p:txBody>
          <a:bodyPr>
            <a:normAutofit fontScale="90000"/>
          </a:bodyPr>
          <a:lstStyle/>
          <a:p>
            <a:pPr algn="ctr"/>
            <a:r>
              <a:rPr lang="en-GB" sz="6700" b="1" u="sng" dirty="0">
                <a:latin typeface="Comic Sans MS" panose="030F0702030302020204" pitchFamily="66" charset="0"/>
              </a:rPr>
              <a:t>Phonics Screening Check</a:t>
            </a:r>
            <a:br>
              <a:rPr lang="en-GB" b="1" u="sng" dirty="0">
                <a:latin typeface="Comic Sans MS" panose="030F0702030302020204" pitchFamily="66" charset="0"/>
              </a:rPr>
            </a:br>
            <a:br>
              <a:rPr lang="en-GB" sz="1600" b="1" u="sng" dirty="0">
                <a:latin typeface="Comic Sans MS" panose="030F0702030302020204" pitchFamily="66" charset="0"/>
              </a:rPr>
            </a:br>
            <a:r>
              <a:rPr lang="en-GB" sz="2700" b="1" u="sng" dirty="0">
                <a:latin typeface="Comic Sans MS" panose="030F0702030302020204" pitchFamily="66" charset="0"/>
              </a:rPr>
              <a:t>Week Beginning </a:t>
            </a:r>
            <a:r>
              <a:rPr lang="en-GB" sz="2700" b="1" u="sng" dirty="0">
                <a:solidFill>
                  <a:srgbClr val="FF0000"/>
                </a:solidFill>
                <a:latin typeface="Comic Sans MS" panose="030F0702030302020204" pitchFamily="66" charset="0"/>
              </a:rPr>
              <a:t>Monday 9</a:t>
            </a:r>
            <a:r>
              <a:rPr lang="en-GB" sz="2700" b="1" u="sng" baseline="30000" dirty="0">
                <a:solidFill>
                  <a:srgbClr val="FF0000"/>
                </a:solidFill>
                <a:latin typeface="Comic Sans MS" panose="030F0702030302020204" pitchFamily="66" charset="0"/>
              </a:rPr>
              <a:t>th</a:t>
            </a:r>
            <a:r>
              <a:rPr lang="en-GB" sz="2700" b="1" u="sng" dirty="0">
                <a:solidFill>
                  <a:srgbClr val="FF0000"/>
                </a:solidFill>
                <a:latin typeface="Comic Sans MS" panose="030F0702030302020204" pitchFamily="66" charset="0"/>
              </a:rPr>
              <a:t> June</a:t>
            </a:r>
            <a:endParaRPr lang="en-GB" b="1" u="sng" dirty="0">
              <a:solidFill>
                <a:srgbClr val="FF0000"/>
              </a:solidFill>
              <a:latin typeface="Comic Sans MS" panose="030F0702030302020204" pitchFamily="66" charset="0"/>
            </a:endParaRPr>
          </a:p>
        </p:txBody>
      </p:sp>
      <p:sp>
        <p:nvSpPr>
          <p:cNvPr id="3" name="Subtitle 2">
            <a:extLst>
              <a:ext uri="{FF2B5EF4-FFF2-40B4-BE49-F238E27FC236}">
                <a16:creationId xmlns:a16="http://schemas.microsoft.com/office/drawing/2014/main" id="{D037D85F-65EC-45C7-9896-4FD5ED2A2AA3}"/>
              </a:ext>
            </a:extLst>
          </p:cNvPr>
          <p:cNvSpPr>
            <a:spLocks noGrp="1"/>
          </p:cNvSpPr>
          <p:nvPr>
            <p:ph type="subTitle" idx="1"/>
          </p:nvPr>
        </p:nvSpPr>
        <p:spPr>
          <a:xfrm>
            <a:off x="1632150" y="2353780"/>
            <a:ext cx="9584129" cy="3922738"/>
          </a:xfrm>
        </p:spPr>
        <p:txBody>
          <a:bodyPr vert="horz" lIns="91440" tIns="91440" rIns="91440" bIns="91440" rtlCol="0" anchor="t">
            <a:normAutofit/>
          </a:bodyPr>
          <a:lstStyle/>
          <a:p>
            <a:pPr marL="742950" indent="-742950">
              <a:buAutoNum type="arabicPeriod"/>
            </a:pPr>
            <a:r>
              <a:rPr lang="en-GB" sz="2800" dirty="0">
                <a:latin typeface="Comic Sans MS"/>
              </a:rPr>
              <a:t>What is the Phonics Screening Check? </a:t>
            </a:r>
            <a:endParaRPr lang="en-US" sz="2800" dirty="0">
              <a:latin typeface="Comic Sans MS"/>
            </a:endParaRPr>
          </a:p>
          <a:p>
            <a:pPr marL="742950" indent="-742950">
              <a:buAutoNum type="arabicPeriod"/>
            </a:pPr>
            <a:r>
              <a:rPr lang="en-GB" sz="2800" dirty="0">
                <a:latin typeface="Comic Sans MS"/>
              </a:rPr>
              <a:t>What does it looks like?</a:t>
            </a:r>
          </a:p>
          <a:p>
            <a:pPr marL="742950" indent="-742950">
              <a:buAutoNum type="arabicPeriod"/>
            </a:pPr>
            <a:r>
              <a:rPr lang="en-GB" sz="2800" dirty="0">
                <a:latin typeface="Comic Sans MS"/>
              </a:rPr>
              <a:t>Key Information</a:t>
            </a:r>
          </a:p>
          <a:p>
            <a:pPr marL="742950" indent="-742950">
              <a:buAutoNum type="arabicPeriod"/>
            </a:pPr>
            <a:r>
              <a:rPr lang="en-GB" sz="2800" dirty="0">
                <a:latin typeface="Comic Sans MS"/>
              </a:rPr>
              <a:t>Resources to help your child</a:t>
            </a:r>
          </a:p>
        </p:txBody>
      </p:sp>
    </p:spTree>
    <p:extLst>
      <p:ext uri="{BB962C8B-B14F-4D97-AF65-F5344CB8AC3E}">
        <p14:creationId xmlns:p14="http://schemas.microsoft.com/office/powerpoint/2010/main" val="63635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298"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3" repeatCount="indefinite" fill="hold" display="0">
                  <p:stCondLst>
                    <p:cond delay="indefinite"/>
                  </p:stCondLst>
                </p:cTn>
                <p:tgtEl>
                  <p:spTgt spid="5"/>
                </p:tgtEl>
              </p:cMediaNode>
            </p:video>
            <p:seq concurrent="1" nextAc="seek">
              <p:cTn id="24" restart="whenNotActive" fill="hold" evtFilter="cancelBubble" nodeType="interactiveSeq">
                <p:stCondLst>
                  <p:cond evt="onClick" delay="0">
                    <p:tgtEl>
                      <p:spTgt spid="5"/>
                    </p:tgtEl>
                  </p:cond>
                </p:stCondLst>
                <p:endSync evt="end" delay="0">
                  <p:rtn val="all"/>
                </p:endSync>
                <p:childTnLst>
                  <p:par>
                    <p:cTn id="25" fill="hold">
                      <p:stCondLst>
                        <p:cond delay="0"/>
                      </p:stCondLst>
                      <p:childTnLst>
                        <p:par>
                          <p:cTn id="26" fill="hold">
                            <p:stCondLst>
                              <p:cond delay="0"/>
                            </p:stCondLst>
                            <p:childTnLst>
                              <p:par>
                                <p:cTn id="27" presetID="2" presetClass="mediacall" presetSubtype="0" fill="hold" nodeType="clickEffect">
                                  <p:stCondLst>
                                    <p:cond delay="0"/>
                                  </p:stCondLst>
                                  <p:childTnLst>
                                    <p:cmd type="call" cmd="togglePause">
                                      <p:cBhvr>
                                        <p:cTn id="28"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860167" y="394448"/>
            <a:ext cx="9879998" cy="806822"/>
          </a:xfrm>
          <a:solidFill>
            <a:schemeClr val="bg1"/>
          </a:solidFill>
          <a:ln>
            <a:solidFill>
              <a:schemeClr val="tx1"/>
            </a:solidFill>
          </a:ln>
        </p:spPr>
        <p:txBody>
          <a:bodyPr>
            <a:normAutofit/>
          </a:bodyPr>
          <a:lstStyle/>
          <a:p>
            <a:pPr algn="ctr"/>
            <a:r>
              <a:rPr lang="en-GB" sz="4000" b="1" u="sng" dirty="0">
                <a:effectLst>
                  <a:outerShdw blurRad="38100" dist="38100" dir="2700000" algn="tl">
                    <a:srgbClr val="000000">
                      <a:alpha val="43137"/>
                    </a:srgbClr>
                  </a:outerShdw>
                </a:effectLst>
                <a:latin typeface="Comic Sans MS" panose="030F0702030302020204" pitchFamily="66" charset="0"/>
              </a:rPr>
              <a:t>What is the Phonics Screening Check?</a:t>
            </a:r>
          </a:p>
        </p:txBody>
      </p:sp>
      <p:sp>
        <p:nvSpPr>
          <p:cNvPr id="3" name="Content Placeholder 2">
            <a:extLst>
              <a:ext uri="{FF2B5EF4-FFF2-40B4-BE49-F238E27FC236}">
                <a16:creationId xmlns:a16="http://schemas.microsoft.com/office/drawing/2014/main" id="{EA6C57B5-D97F-42B5-9799-DE58E026B0CC}"/>
              </a:ext>
            </a:extLst>
          </p:cNvPr>
          <p:cNvSpPr>
            <a:spLocks noGrp="1"/>
          </p:cNvSpPr>
          <p:nvPr>
            <p:ph idx="1"/>
          </p:nvPr>
        </p:nvSpPr>
        <p:spPr>
          <a:xfrm>
            <a:off x="687387" y="1509207"/>
            <a:ext cx="6308217" cy="5216519"/>
          </a:xfrm>
          <a:solidFill>
            <a:schemeClr val="bg1"/>
          </a:solidFill>
          <a:ln w="38100">
            <a:solidFill>
              <a:schemeClr val="tx2">
                <a:lumMod val="60000"/>
                <a:lumOff val="40000"/>
              </a:schemeClr>
            </a:solidFill>
          </a:ln>
        </p:spPr>
        <p:txBody>
          <a:bodyPr vert="horz" lIns="91440" tIns="45720" rIns="91440" bIns="45720" rtlCol="0" anchor="t">
            <a:noAutofit/>
          </a:bodyPr>
          <a:lstStyle/>
          <a:p>
            <a:pPr marL="285750" indent="-285750">
              <a:buFont typeface="Arial" panose="020B0604020202020204" pitchFamily="34" charset="0"/>
              <a:buChar char="•"/>
            </a:pPr>
            <a:r>
              <a:rPr lang="en-GB" sz="1400" dirty="0">
                <a:latin typeface="Comic Sans MS"/>
              </a:rPr>
              <a:t>The government introduced this check to allow teachers to assess children’s developing phonic knowledge. It is a test administered to Year 1 children nationally.</a:t>
            </a:r>
          </a:p>
          <a:p>
            <a:pPr marL="285750" indent="-285750">
              <a:buFont typeface="Arial" panose="020B0604020202020204" pitchFamily="34" charset="0"/>
              <a:buChar char="•"/>
            </a:pPr>
            <a:r>
              <a:rPr lang="en-GB" sz="1400" dirty="0">
                <a:latin typeface="Comic Sans MS"/>
              </a:rPr>
              <a:t>It is an assessment where children are given 40 words to read correctly to the teacher. It is 1:1 assessment that they do in a quiet environment.</a:t>
            </a:r>
          </a:p>
          <a:p>
            <a:pPr marL="285750" indent="-285750">
              <a:buFont typeface="Arial" panose="020B0604020202020204" pitchFamily="34" charset="0"/>
              <a:buChar char="•"/>
            </a:pPr>
            <a:r>
              <a:rPr lang="en-GB" sz="1400" dirty="0">
                <a:latin typeface="Comic Sans MS"/>
              </a:rPr>
              <a:t>In this test, children will recognise and identify sounds that individual letters and combinations of letters make, and </a:t>
            </a:r>
            <a:r>
              <a:rPr lang="en-GB" sz="1400" b="1" u="sng" dirty="0">
                <a:latin typeface="Comic Sans MS"/>
              </a:rPr>
              <a:t>blend</a:t>
            </a:r>
            <a:r>
              <a:rPr lang="en-GB" sz="1400" dirty="0">
                <a:latin typeface="Comic Sans MS"/>
              </a:rPr>
              <a:t> these sounds together from left to right to make a word.</a:t>
            </a:r>
          </a:p>
          <a:p>
            <a:pPr marL="285750" indent="-285750">
              <a:buFont typeface="Arial" panose="020B0604020202020204" pitchFamily="34" charset="0"/>
              <a:buChar char="•"/>
            </a:pPr>
            <a:r>
              <a:rPr lang="en-GB" sz="1400" dirty="0">
                <a:latin typeface="Comic Sans MS"/>
              </a:rPr>
              <a:t>This is to ensure that can children can use this knowledge to </a:t>
            </a:r>
            <a:r>
              <a:rPr lang="en-GB" sz="1400" b="1" u="sng" dirty="0">
                <a:latin typeface="Comic Sans MS"/>
              </a:rPr>
              <a:t>segment</a:t>
            </a:r>
            <a:r>
              <a:rPr lang="en-GB" sz="1400" dirty="0">
                <a:latin typeface="Comic Sans MS"/>
              </a:rPr>
              <a:t> and blend new words that they hear or see as they get older.</a:t>
            </a:r>
          </a:p>
          <a:p>
            <a:pPr marL="285750" indent="-285750">
              <a:buFont typeface="Arial" panose="020B0604020202020204" pitchFamily="34" charset="0"/>
              <a:buChar char="•"/>
            </a:pPr>
            <a:r>
              <a:rPr lang="en-GB" sz="1400" dirty="0">
                <a:latin typeface="Comic Sans MS"/>
              </a:rPr>
              <a:t>Children need to read </a:t>
            </a:r>
            <a:r>
              <a:rPr lang="en-GB" sz="1400" b="1" u="sng" dirty="0">
                <a:latin typeface="Comic Sans MS"/>
              </a:rPr>
              <a:t>32 or more words </a:t>
            </a:r>
            <a:r>
              <a:rPr lang="en-GB" sz="1400" dirty="0">
                <a:latin typeface="Comic Sans MS"/>
              </a:rPr>
              <a:t>correctly to pass the Phonics Screening Check. This has been the standard score required in the previous checks, but it could be subject to change every year.</a:t>
            </a:r>
          </a:p>
          <a:p>
            <a:pPr marL="285750" indent="-285750"/>
            <a:r>
              <a:rPr lang="en-GB" sz="1400" dirty="0">
                <a:latin typeface="Comic Sans MS"/>
              </a:rPr>
              <a:t>It is not a timed activity, unlike Year 6 SATS. Children need time to carefully read words. It usually takes 5 minutes. For children who need a break half way through, this will be given.</a:t>
            </a:r>
          </a:p>
          <a:p>
            <a:endParaRPr lang="en-GB" dirty="0"/>
          </a:p>
        </p:txBody>
      </p:sp>
      <p:pic>
        <p:nvPicPr>
          <p:cNvPr id="4" name="Picture 3">
            <a:extLst>
              <a:ext uri="{FF2B5EF4-FFF2-40B4-BE49-F238E27FC236}">
                <a16:creationId xmlns:a16="http://schemas.microsoft.com/office/drawing/2014/main" id="{4EAF146C-5528-4698-959C-77B562941ABB}"/>
              </a:ext>
            </a:extLst>
          </p:cNvPr>
          <p:cNvPicPr>
            <a:picLocks noChangeAspect="1"/>
          </p:cNvPicPr>
          <p:nvPr/>
        </p:nvPicPr>
        <p:blipFill>
          <a:blip r:embed="rId2"/>
          <a:stretch>
            <a:fillRect/>
          </a:stretch>
        </p:blipFill>
        <p:spPr>
          <a:xfrm>
            <a:off x="7388689" y="1653299"/>
            <a:ext cx="4115924" cy="4950780"/>
          </a:xfrm>
          <a:prstGeom prst="rect">
            <a:avLst/>
          </a:prstGeom>
          <a:ln w="38100">
            <a:solidFill>
              <a:schemeClr val="tx2">
                <a:lumMod val="60000"/>
                <a:lumOff val="40000"/>
              </a:schemeClr>
            </a:solidFill>
          </a:ln>
        </p:spPr>
      </p:pic>
    </p:spTree>
    <p:extLst>
      <p:ext uri="{BB962C8B-B14F-4D97-AF65-F5344CB8AC3E}">
        <p14:creationId xmlns:p14="http://schemas.microsoft.com/office/powerpoint/2010/main" val="191183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806378" y="107577"/>
            <a:ext cx="9879998" cy="812125"/>
          </a:xfrm>
          <a:solidFill>
            <a:schemeClr val="bg1"/>
          </a:solidFill>
          <a:ln>
            <a:solidFill>
              <a:schemeClr val="tx1"/>
            </a:solidFill>
          </a:ln>
        </p:spPr>
        <p:txBody>
          <a:bodyPr>
            <a:normAutofit/>
          </a:bodyPr>
          <a:lstStyle/>
          <a:p>
            <a:pPr algn="ctr"/>
            <a:r>
              <a:rPr lang="en-GB" sz="4000" b="1" u="sng" dirty="0">
                <a:effectLst>
                  <a:outerShdw blurRad="38100" dist="38100" dir="2700000" algn="tl">
                    <a:srgbClr val="000000">
                      <a:alpha val="43137"/>
                    </a:srgbClr>
                  </a:outerShdw>
                </a:effectLst>
                <a:latin typeface="Comic Sans MS" panose="030F0702030302020204" pitchFamily="66" charset="0"/>
              </a:rPr>
              <a:t>What is the Phonics Screening Check?</a:t>
            </a:r>
          </a:p>
        </p:txBody>
      </p:sp>
      <p:sp>
        <p:nvSpPr>
          <p:cNvPr id="3" name="Content Placeholder 2">
            <a:extLst>
              <a:ext uri="{FF2B5EF4-FFF2-40B4-BE49-F238E27FC236}">
                <a16:creationId xmlns:a16="http://schemas.microsoft.com/office/drawing/2014/main" id="{EA6C57B5-D97F-42B5-9799-DE58E026B0CC}"/>
              </a:ext>
            </a:extLst>
          </p:cNvPr>
          <p:cNvSpPr>
            <a:spLocks noGrp="1"/>
          </p:cNvSpPr>
          <p:nvPr>
            <p:ph idx="1"/>
          </p:nvPr>
        </p:nvSpPr>
        <p:spPr>
          <a:xfrm>
            <a:off x="687387" y="1654206"/>
            <a:ext cx="6308217" cy="405503"/>
          </a:xfrm>
          <a:solidFill>
            <a:schemeClr val="bg1"/>
          </a:solidFill>
          <a:ln w="38100">
            <a:solidFill>
              <a:schemeClr val="tx2">
                <a:lumMod val="60000"/>
                <a:lumOff val="40000"/>
              </a:schemeClr>
            </a:solidFill>
          </a:ln>
        </p:spPr>
        <p:txBody>
          <a:bodyPr>
            <a:normAutofit/>
          </a:bodyPr>
          <a:lstStyle/>
          <a:p>
            <a:pPr marL="285750" indent="-285750">
              <a:buFont typeface="Arial" panose="020B0604020202020204" pitchFamily="34" charset="0"/>
              <a:buChar char="•"/>
            </a:pPr>
            <a:r>
              <a:rPr lang="en-GB" sz="2200" dirty="0">
                <a:latin typeface="Comic Sans MS"/>
              </a:rPr>
              <a:t>Example of segmenting and blending.</a:t>
            </a:r>
            <a:endParaRPr lang="en-GB" dirty="0">
              <a:latin typeface="Comic Sans MS"/>
            </a:endParaRPr>
          </a:p>
        </p:txBody>
      </p:sp>
      <p:pic>
        <p:nvPicPr>
          <p:cNvPr id="8" name="Picture 7">
            <a:extLst>
              <a:ext uri="{FF2B5EF4-FFF2-40B4-BE49-F238E27FC236}">
                <a16:creationId xmlns:a16="http://schemas.microsoft.com/office/drawing/2014/main" id="{1745D401-DF4F-4B3F-A584-6A47FA66BA5D}"/>
              </a:ext>
            </a:extLst>
          </p:cNvPr>
          <p:cNvPicPr>
            <a:picLocks noChangeAspect="1"/>
          </p:cNvPicPr>
          <p:nvPr/>
        </p:nvPicPr>
        <p:blipFill>
          <a:blip r:embed="rId2"/>
          <a:stretch>
            <a:fillRect/>
          </a:stretch>
        </p:blipFill>
        <p:spPr>
          <a:xfrm>
            <a:off x="598370" y="2270088"/>
            <a:ext cx="6469942" cy="2367410"/>
          </a:xfrm>
          <a:prstGeom prst="rect">
            <a:avLst/>
          </a:prstGeom>
        </p:spPr>
      </p:pic>
      <p:sp>
        <p:nvSpPr>
          <p:cNvPr id="6" name="TextBox 5">
            <a:extLst>
              <a:ext uri="{FF2B5EF4-FFF2-40B4-BE49-F238E27FC236}">
                <a16:creationId xmlns:a16="http://schemas.microsoft.com/office/drawing/2014/main" id="{38B0FA7D-C561-4E7B-8BBC-81D92E0C5BEF}"/>
              </a:ext>
            </a:extLst>
          </p:cNvPr>
          <p:cNvSpPr txBox="1"/>
          <p:nvPr/>
        </p:nvSpPr>
        <p:spPr>
          <a:xfrm>
            <a:off x="602304" y="4699125"/>
            <a:ext cx="6466008" cy="338554"/>
          </a:xfrm>
          <a:prstGeom prst="rect">
            <a:avLst/>
          </a:prstGeom>
          <a:solidFill>
            <a:schemeClr val="bg1"/>
          </a:solidFill>
          <a:ln>
            <a:solidFill>
              <a:schemeClr val="tx1"/>
            </a:solidFill>
          </a:ln>
        </p:spPr>
        <p:txBody>
          <a:bodyPr wrap="square" rtlCol="0">
            <a:spAutoFit/>
          </a:bodyPr>
          <a:lstStyle/>
          <a:p>
            <a:pPr algn="ctr"/>
            <a:r>
              <a:rPr lang="en-GB" sz="1600" b="1" i="1" dirty="0"/>
              <a:t>Example taken from the 2022 Phonics Screening Check, page 19.</a:t>
            </a:r>
          </a:p>
        </p:txBody>
      </p:sp>
      <p:sp>
        <p:nvSpPr>
          <p:cNvPr id="7" name="Rectangle 6">
            <a:extLst>
              <a:ext uri="{FF2B5EF4-FFF2-40B4-BE49-F238E27FC236}">
                <a16:creationId xmlns:a16="http://schemas.microsoft.com/office/drawing/2014/main" id="{FF267255-792F-4E06-9C56-4B767BF36F65}"/>
              </a:ext>
            </a:extLst>
          </p:cNvPr>
          <p:cNvSpPr/>
          <p:nvPr/>
        </p:nvSpPr>
        <p:spPr>
          <a:xfrm>
            <a:off x="3451222" y="3809857"/>
            <a:ext cx="617858" cy="58055"/>
          </a:xfrm>
          <a:prstGeom prst="rect">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B5144A45-CE7D-49C2-9B33-98AED4E64ABE}"/>
              </a:ext>
            </a:extLst>
          </p:cNvPr>
          <p:cNvSpPr/>
          <p:nvPr/>
        </p:nvSpPr>
        <p:spPr>
          <a:xfrm>
            <a:off x="2907792" y="3809857"/>
            <a:ext cx="137160" cy="14630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E1CC7FC-2B47-48B6-8B3E-0DD0D546C234}"/>
              </a:ext>
            </a:extLst>
          </p:cNvPr>
          <p:cNvSpPr/>
          <p:nvPr/>
        </p:nvSpPr>
        <p:spPr>
          <a:xfrm>
            <a:off x="3179507" y="3809857"/>
            <a:ext cx="137160" cy="14630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CE7C2DD-4430-476B-A7E2-94F2C7F3FD8B}"/>
              </a:ext>
            </a:extLst>
          </p:cNvPr>
          <p:cNvSpPr/>
          <p:nvPr/>
        </p:nvSpPr>
        <p:spPr>
          <a:xfrm>
            <a:off x="4237606" y="3804883"/>
            <a:ext cx="137160" cy="14630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CEC629E5-52E8-4E54-BBA6-459B5720D4E5}"/>
              </a:ext>
            </a:extLst>
          </p:cNvPr>
          <p:cNvSpPr/>
          <p:nvPr/>
        </p:nvSpPr>
        <p:spPr>
          <a:xfrm>
            <a:off x="4543292" y="3815623"/>
            <a:ext cx="137160" cy="14630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0652BA6-C114-4078-B6C0-65F925A4D6A5}"/>
              </a:ext>
            </a:extLst>
          </p:cNvPr>
          <p:cNvSpPr txBox="1"/>
          <p:nvPr/>
        </p:nvSpPr>
        <p:spPr>
          <a:xfrm>
            <a:off x="7202867" y="1654206"/>
            <a:ext cx="4681728" cy="3693319"/>
          </a:xfrm>
          <a:prstGeom prst="rect">
            <a:avLst/>
          </a:prstGeom>
          <a:solidFill>
            <a:schemeClr val="accent1">
              <a:lumMod val="20000"/>
              <a:lumOff val="80000"/>
            </a:schemeClr>
          </a:solidFill>
          <a:ln>
            <a:solidFill>
              <a:schemeClr val="tx1"/>
            </a:solidFill>
          </a:ln>
        </p:spPr>
        <p:txBody>
          <a:bodyPr wrap="square" rtlCol="0">
            <a:spAutoFit/>
          </a:bodyPr>
          <a:lstStyle/>
          <a:p>
            <a:r>
              <a:rPr lang="en-GB" dirty="0">
                <a:latin typeface="Comic Sans MS" panose="030F0702030302020204" pitchFamily="66" charset="0"/>
              </a:rPr>
              <a:t>In this example, children should be able to identify the individual phonemes that make up the words by;</a:t>
            </a:r>
          </a:p>
          <a:p>
            <a:pPr algn="ctr"/>
            <a:endParaRPr lang="en-GB" dirty="0">
              <a:latin typeface="Comic Sans MS" panose="030F0702030302020204" pitchFamily="66" charset="0"/>
            </a:endParaRPr>
          </a:p>
          <a:p>
            <a:pPr marL="285750" indent="-285750">
              <a:buFont typeface="Arial" panose="020B0604020202020204" pitchFamily="34" charset="0"/>
              <a:buChar char="•"/>
            </a:pPr>
            <a:r>
              <a:rPr lang="en-GB" b="1" dirty="0">
                <a:latin typeface="Comic Sans MS" panose="030F0702030302020204" pitchFamily="66" charset="0"/>
              </a:rPr>
              <a:t>Looking at the word first to identify any known graphemes (the way we write a sound).</a:t>
            </a:r>
          </a:p>
          <a:p>
            <a:pPr marL="285750" indent="-285750">
              <a:buFont typeface="Arial" panose="020B0604020202020204" pitchFamily="34" charset="0"/>
              <a:buChar char="•"/>
            </a:pPr>
            <a:r>
              <a:rPr lang="en-GB" b="1" dirty="0">
                <a:latin typeface="Comic Sans MS" panose="030F0702030302020204" pitchFamily="66" charset="0"/>
              </a:rPr>
              <a:t>Segmenting the word into individual sounds out loud.</a:t>
            </a:r>
          </a:p>
          <a:p>
            <a:pPr marL="285750" indent="-285750">
              <a:buFont typeface="Arial" panose="020B0604020202020204" pitchFamily="34" charset="0"/>
              <a:buChar char="•"/>
            </a:pPr>
            <a:r>
              <a:rPr lang="en-GB" b="1" dirty="0">
                <a:latin typeface="Comic Sans MS" panose="030F0702030302020204" pitchFamily="66" charset="0"/>
              </a:rPr>
              <a:t>Blending the individual sounds to form a word.</a:t>
            </a:r>
          </a:p>
          <a:p>
            <a:pPr marL="285750" indent="-285750">
              <a:buFont typeface="Arial" panose="020B0604020202020204" pitchFamily="34" charset="0"/>
              <a:buChar char="•"/>
            </a:pPr>
            <a:r>
              <a:rPr lang="en-GB" b="1" dirty="0">
                <a:latin typeface="Comic Sans MS" panose="030F0702030302020204" pitchFamily="66" charset="0"/>
              </a:rPr>
              <a:t>Then checking the word to see if it makes sense.</a:t>
            </a:r>
          </a:p>
        </p:txBody>
      </p:sp>
      <p:sp>
        <p:nvSpPr>
          <p:cNvPr id="14" name="TextBox 13">
            <a:extLst>
              <a:ext uri="{FF2B5EF4-FFF2-40B4-BE49-F238E27FC236}">
                <a16:creationId xmlns:a16="http://schemas.microsoft.com/office/drawing/2014/main" id="{A64BFA45-357F-40A9-8DA2-347B111BC61D}"/>
              </a:ext>
            </a:extLst>
          </p:cNvPr>
          <p:cNvSpPr txBox="1"/>
          <p:nvPr/>
        </p:nvSpPr>
        <p:spPr>
          <a:xfrm>
            <a:off x="1178647" y="5288089"/>
            <a:ext cx="5325695" cy="800219"/>
          </a:xfrm>
          <a:prstGeom prst="rect">
            <a:avLst/>
          </a:prstGeom>
          <a:solidFill>
            <a:schemeClr val="accent1">
              <a:lumMod val="20000"/>
              <a:lumOff val="80000"/>
            </a:schemeClr>
          </a:solidFill>
          <a:ln>
            <a:solidFill>
              <a:schemeClr val="tx1"/>
            </a:solidFill>
          </a:ln>
        </p:spPr>
        <p:txBody>
          <a:bodyPr wrap="square" rtlCol="0">
            <a:spAutoFit/>
          </a:bodyPr>
          <a:lstStyle/>
          <a:p>
            <a:r>
              <a:rPr lang="en-GB" sz="1400" i="1" dirty="0">
                <a:latin typeface="Comic Sans MS" panose="030F0702030302020204" pitchFamily="66" charset="0"/>
              </a:rPr>
              <a:t>At this point in the year, children have been taught all the split-digraphs, digraphs, trigraphs and graphemes needed for the Phonics Screening Check</a:t>
            </a:r>
            <a:r>
              <a:rPr lang="en-GB" i="1" dirty="0">
                <a:latin typeface="Comic Sans MS" panose="030F0702030302020204" pitchFamily="66" charset="0"/>
              </a:rPr>
              <a:t>.</a:t>
            </a:r>
            <a:endParaRPr lang="en-GB" b="1" i="1" dirty="0">
              <a:latin typeface="Comic Sans MS" panose="030F0702030302020204" pitchFamily="66" charset="0"/>
            </a:endParaRPr>
          </a:p>
        </p:txBody>
      </p:sp>
      <p:sp>
        <p:nvSpPr>
          <p:cNvPr id="15" name="TextBox 14">
            <a:extLst>
              <a:ext uri="{FF2B5EF4-FFF2-40B4-BE49-F238E27FC236}">
                <a16:creationId xmlns:a16="http://schemas.microsoft.com/office/drawing/2014/main" id="{241BF1BE-EB6B-4F20-A612-E8491B6FAECD}"/>
              </a:ext>
            </a:extLst>
          </p:cNvPr>
          <p:cNvSpPr txBox="1"/>
          <p:nvPr/>
        </p:nvSpPr>
        <p:spPr>
          <a:xfrm>
            <a:off x="7202867" y="5525961"/>
            <a:ext cx="4681728" cy="954107"/>
          </a:xfrm>
          <a:prstGeom prst="rect">
            <a:avLst/>
          </a:prstGeom>
          <a:solidFill>
            <a:schemeClr val="accent1">
              <a:lumMod val="20000"/>
              <a:lumOff val="80000"/>
            </a:schemeClr>
          </a:solidFill>
          <a:ln>
            <a:solidFill>
              <a:schemeClr val="tx1"/>
            </a:solidFill>
          </a:ln>
        </p:spPr>
        <p:txBody>
          <a:bodyPr wrap="square" rtlCol="0">
            <a:spAutoFit/>
          </a:bodyPr>
          <a:lstStyle/>
          <a:p>
            <a:pPr marL="285750" indent="-285750">
              <a:buFont typeface="Arial" panose="020B0604020202020204" pitchFamily="34" charset="0"/>
              <a:buChar char="•"/>
            </a:pPr>
            <a:r>
              <a:rPr lang="en-GB" sz="1400" b="1" dirty="0">
                <a:latin typeface="Comic Sans MS" panose="030F0702030302020204" pitchFamily="66" charset="0"/>
              </a:rPr>
              <a:t>Children can segment and sound-talk and blend it in their head. Children can use their finger to point to any graphemes they can spot. Some children can read words instantly.</a:t>
            </a:r>
          </a:p>
        </p:txBody>
      </p:sp>
    </p:spTree>
    <p:extLst>
      <p:ext uri="{BB962C8B-B14F-4D97-AF65-F5344CB8AC3E}">
        <p14:creationId xmlns:p14="http://schemas.microsoft.com/office/powerpoint/2010/main" val="413208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806378" y="107577"/>
            <a:ext cx="9879998" cy="709759"/>
          </a:xfrm>
          <a:solidFill>
            <a:schemeClr val="bg1"/>
          </a:solidFill>
          <a:ln>
            <a:solidFill>
              <a:schemeClr val="tx1"/>
            </a:solidFill>
          </a:ln>
        </p:spPr>
        <p:txBody>
          <a:bodyPr>
            <a:normAutofit/>
          </a:bodyPr>
          <a:lstStyle/>
          <a:p>
            <a:pPr algn="ctr"/>
            <a:r>
              <a:rPr lang="en-GB" sz="4000" b="1" u="sng" dirty="0">
                <a:effectLst>
                  <a:outerShdw blurRad="38100" dist="38100" dir="2700000" algn="tl">
                    <a:srgbClr val="000000">
                      <a:alpha val="43137"/>
                    </a:srgbClr>
                  </a:outerShdw>
                </a:effectLst>
                <a:latin typeface="Comic Sans MS" panose="030F0702030302020204" pitchFamily="66" charset="0"/>
              </a:rPr>
              <a:t>What does it look like?</a:t>
            </a:r>
          </a:p>
        </p:txBody>
      </p:sp>
      <p:sp>
        <p:nvSpPr>
          <p:cNvPr id="3" name="Content Placeholder 2">
            <a:extLst>
              <a:ext uri="{FF2B5EF4-FFF2-40B4-BE49-F238E27FC236}">
                <a16:creationId xmlns:a16="http://schemas.microsoft.com/office/drawing/2014/main" id="{EA6C57B5-D97F-42B5-9799-DE58E026B0CC}"/>
              </a:ext>
            </a:extLst>
          </p:cNvPr>
          <p:cNvSpPr>
            <a:spLocks noGrp="1"/>
          </p:cNvSpPr>
          <p:nvPr>
            <p:ph idx="1"/>
          </p:nvPr>
        </p:nvSpPr>
        <p:spPr>
          <a:xfrm>
            <a:off x="194330" y="1325229"/>
            <a:ext cx="3726732" cy="709759"/>
          </a:xfrm>
          <a:solidFill>
            <a:schemeClr val="bg1"/>
          </a:solidFill>
          <a:ln w="38100">
            <a:solidFill>
              <a:schemeClr val="tx2">
                <a:lumMod val="60000"/>
                <a:lumOff val="40000"/>
              </a:schemeClr>
            </a:solidFill>
          </a:ln>
        </p:spPr>
        <p:txBody>
          <a:bodyPr>
            <a:normAutofit/>
          </a:bodyPr>
          <a:lstStyle/>
          <a:p>
            <a:pPr marL="0" indent="0" algn="ctr">
              <a:buNone/>
            </a:pPr>
            <a:r>
              <a:rPr lang="en-GB" sz="4000" b="1" u="sng" dirty="0">
                <a:latin typeface="Comic Sans MS" panose="030F0702030302020204" pitchFamily="66" charset="0"/>
              </a:rPr>
              <a:t>To a child</a:t>
            </a:r>
            <a:endParaRPr lang="en-GB" sz="4000" dirty="0"/>
          </a:p>
        </p:txBody>
      </p:sp>
      <p:pic>
        <p:nvPicPr>
          <p:cNvPr id="4" name="Picture 3">
            <a:extLst>
              <a:ext uri="{FF2B5EF4-FFF2-40B4-BE49-F238E27FC236}">
                <a16:creationId xmlns:a16="http://schemas.microsoft.com/office/drawing/2014/main" id="{4EAF146C-5528-4698-959C-77B562941ABB}"/>
              </a:ext>
            </a:extLst>
          </p:cNvPr>
          <p:cNvPicPr>
            <a:picLocks noChangeAspect="1"/>
          </p:cNvPicPr>
          <p:nvPr/>
        </p:nvPicPr>
        <p:blipFill>
          <a:blip r:embed="rId2"/>
          <a:stretch>
            <a:fillRect/>
          </a:stretch>
        </p:blipFill>
        <p:spPr>
          <a:xfrm>
            <a:off x="194329" y="2184186"/>
            <a:ext cx="3726732" cy="4482646"/>
          </a:xfrm>
          <a:prstGeom prst="rect">
            <a:avLst/>
          </a:prstGeom>
          <a:ln w="38100">
            <a:solidFill>
              <a:schemeClr val="tx2">
                <a:lumMod val="60000"/>
                <a:lumOff val="40000"/>
              </a:schemeClr>
            </a:solidFill>
          </a:ln>
        </p:spPr>
      </p:pic>
      <p:pic>
        <p:nvPicPr>
          <p:cNvPr id="5" name="Picture 4">
            <a:extLst>
              <a:ext uri="{FF2B5EF4-FFF2-40B4-BE49-F238E27FC236}">
                <a16:creationId xmlns:a16="http://schemas.microsoft.com/office/drawing/2014/main" id="{7C0353D6-E51A-48BC-8B98-89A8F8DC17EE}"/>
              </a:ext>
            </a:extLst>
          </p:cNvPr>
          <p:cNvPicPr>
            <a:picLocks noChangeAspect="1"/>
          </p:cNvPicPr>
          <p:nvPr/>
        </p:nvPicPr>
        <p:blipFill>
          <a:blip r:embed="rId3"/>
          <a:stretch>
            <a:fillRect/>
          </a:stretch>
        </p:blipFill>
        <p:spPr>
          <a:xfrm>
            <a:off x="4470166" y="1683232"/>
            <a:ext cx="1666791" cy="2424735"/>
          </a:xfrm>
          <a:prstGeom prst="rect">
            <a:avLst/>
          </a:prstGeom>
          <a:ln>
            <a:solidFill>
              <a:schemeClr val="tx1"/>
            </a:solidFill>
          </a:ln>
        </p:spPr>
      </p:pic>
      <p:pic>
        <p:nvPicPr>
          <p:cNvPr id="6" name="Picture 5">
            <a:extLst>
              <a:ext uri="{FF2B5EF4-FFF2-40B4-BE49-F238E27FC236}">
                <a16:creationId xmlns:a16="http://schemas.microsoft.com/office/drawing/2014/main" id="{D258F432-C032-46A1-976D-1EB4E40AA799}"/>
              </a:ext>
            </a:extLst>
          </p:cNvPr>
          <p:cNvPicPr>
            <a:picLocks noChangeAspect="1"/>
          </p:cNvPicPr>
          <p:nvPr/>
        </p:nvPicPr>
        <p:blipFill>
          <a:blip r:embed="rId4"/>
          <a:stretch>
            <a:fillRect/>
          </a:stretch>
        </p:blipFill>
        <p:spPr>
          <a:xfrm>
            <a:off x="6531461" y="1683231"/>
            <a:ext cx="1650813" cy="2424735"/>
          </a:xfrm>
          <a:prstGeom prst="rect">
            <a:avLst/>
          </a:prstGeom>
          <a:ln>
            <a:solidFill>
              <a:schemeClr val="tx1"/>
            </a:solidFill>
          </a:ln>
        </p:spPr>
      </p:pic>
      <p:pic>
        <p:nvPicPr>
          <p:cNvPr id="7" name="Picture 6">
            <a:extLst>
              <a:ext uri="{FF2B5EF4-FFF2-40B4-BE49-F238E27FC236}">
                <a16:creationId xmlns:a16="http://schemas.microsoft.com/office/drawing/2014/main" id="{29E849AA-774A-484E-AD31-A6FBB9151E73}"/>
              </a:ext>
            </a:extLst>
          </p:cNvPr>
          <p:cNvPicPr>
            <a:picLocks noChangeAspect="1"/>
          </p:cNvPicPr>
          <p:nvPr/>
        </p:nvPicPr>
        <p:blipFill>
          <a:blip r:embed="rId5"/>
          <a:stretch>
            <a:fillRect/>
          </a:stretch>
        </p:blipFill>
        <p:spPr>
          <a:xfrm>
            <a:off x="4486144" y="4242097"/>
            <a:ext cx="1650813" cy="2424735"/>
          </a:xfrm>
          <a:prstGeom prst="rect">
            <a:avLst/>
          </a:prstGeom>
          <a:ln>
            <a:solidFill>
              <a:schemeClr val="tx1"/>
            </a:solidFill>
          </a:ln>
        </p:spPr>
      </p:pic>
      <p:pic>
        <p:nvPicPr>
          <p:cNvPr id="8" name="Picture 7">
            <a:extLst>
              <a:ext uri="{FF2B5EF4-FFF2-40B4-BE49-F238E27FC236}">
                <a16:creationId xmlns:a16="http://schemas.microsoft.com/office/drawing/2014/main" id="{0E4BCD59-30E1-454D-AF1B-6413CFC8B406}"/>
              </a:ext>
            </a:extLst>
          </p:cNvPr>
          <p:cNvPicPr>
            <a:picLocks noChangeAspect="1"/>
          </p:cNvPicPr>
          <p:nvPr/>
        </p:nvPicPr>
        <p:blipFill>
          <a:blip r:embed="rId6"/>
          <a:stretch>
            <a:fillRect/>
          </a:stretch>
        </p:blipFill>
        <p:spPr>
          <a:xfrm>
            <a:off x="6537335" y="4262253"/>
            <a:ext cx="1644939" cy="2431473"/>
          </a:xfrm>
          <a:prstGeom prst="rect">
            <a:avLst/>
          </a:prstGeom>
          <a:ln>
            <a:solidFill>
              <a:schemeClr val="tx1"/>
            </a:solidFill>
          </a:ln>
        </p:spPr>
      </p:pic>
      <p:sp>
        <p:nvSpPr>
          <p:cNvPr id="9" name="Rectangle 8">
            <a:extLst>
              <a:ext uri="{FF2B5EF4-FFF2-40B4-BE49-F238E27FC236}">
                <a16:creationId xmlns:a16="http://schemas.microsoft.com/office/drawing/2014/main" id="{CD069B69-62B2-4C57-997E-49A05B041D43}"/>
              </a:ext>
            </a:extLst>
          </p:cNvPr>
          <p:cNvSpPr/>
          <p:nvPr/>
        </p:nvSpPr>
        <p:spPr>
          <a:xfrm>
            <a:off x="9436628" y="1507144"/>
            <a:ext cx="1446549" cy="309497"/>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ysClr val="windowText" lastClr="000000"/>
                </a:solidFill>
              </a:rPr>
              <a:t>Section 1</a:t>
            </a:r>
            <a:endParaRPr lang="en-US" b="1" u="sng" dirty="0">
              <a:solidFill>
                <a:sysClr val="windowText" lastClr="000000"/>
              </a:solidFill>
            </a:endParaRPr>
          </a:p>
        </p:txBody>
      </p:sp>
      <p:sp>
        <p:nvSpPr>
          <p:cNvPr id="10" name="TextBox 9">
            <a:extLst>
              <a:ext uri="{FF2B5EF4-FFF2-40B4-BE49-F238E27FC236}">
                <a16:creationId xmlns:a16="http://schemas.microsoft.com/office/drawing/2014/main" id="{D6AEBF3A-7EE9-46F4-B234-BA47714FF0B8}"/>
              </a:ext>
            </a:extLst>
          </p:cNvPr>
          <p:cNvSpPr txBox="1"/>
          <p:nvPr/>
        </p:nvSpPr>
        <p:spPr>
          <a:xfrm>
            <a:off x="8364071" y="1918447"/>
            <a:ext cx="3657625" cy="923330"/>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GB" dirty="0">
                <a:latin typeface="Comic Sans MS" panose="030F0702030302020204" pitchFamily="66" charset="0"/>
              </a:rPr>
              <a:t>12 ‘nonsense’ words.</a:t>
            </a:r>
          </a:p>
          <a:p>
            <a:endParaRPr lang="en-GB" dirty="0">
              <a:latin typeface="Comic Sans MS" panose="030F0702030302020204" pitchFamily="66" charset="0"/>
            </a:endParaRPr>
          </a:p>
          <a:p>
            <a:pPr algn="ctr"/>
            <a:r>
              <a:rPr lang="en-GB" dirty="0">
                <a:latin typeface="Comic Sans MS" panose="030F0702030302020204" pitchFamily="66" charset="0"/>
              </a:rPr>
              <a:t>8 real words.</a:t>
            </a:r>
          </a:p>
        </p:txBody>
      </p:sp>
      <p:sp>
        <p:nvSpPr>
          <p:cNvPr id="11" name="Rectangle 10">
            <a:extLst>
              <a:ext uri="{FF2B5EF4-FFF2-40B4-BE49-F238E27FC236}">
                <a16:creationId xmlns:a16="http://schemas.microsoft.com/office/drawing/2014/main" id="{85C2450E-0178-4FE3-AAF2-2260F99D8CF5}"/>
              </a:ext>
            </a:extLst>
          </p:cNvPr>
          <p:cNvSpPr/>
          <p:nvPr/>
        </p:nvSpPr>
        <p:spPr>
          <a:xfrm>
            <a:off x="9436627" y="4152237"/>
            <a:ext cx="1446549" cy="309497"/>
          </a:xfrm>
          <a:prstGeom prst="rect">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ysClr val="windowText" lastClr="000000"/>
                </a:solidFill>
              </a:rPr>
              <a:t>Section 2</a:t>
            </a:r>
            <a:endParaRPr lang="en-US" b="1" u="sng" dirty="0">
              <a:solidFill>
                <a:sysClr val="windowText" lastClr="000000"/>
              </a:solidFill>
            </a:endParaRPr>
          </a:p>
        </p:txBody>
      </p:sp>
      <p:sp>
        <p:nvSpPr>
          <p:cNvPr id="12" name="TextBox 11">
            <a:extLst>
              <a:ext uri="{FF2B5EF4-FFF2-40B4-BE49-F238E27FC236}">
                <a16:creationId xmlns:a16="http://schemas.microsoft.com/office/drawing/2014/main" id="{DCF664E7-2911-4534-9F5F-B271D4E1994E}"/>
              </a:ext>
            </a:extLst>
          </p:cNvPr>
          <p:cNvSpPr txBox="1"/>
          <p:nvPr/>
        </p:nvSpPr>
        <p:spPr>
          <a:xfrm>
            <a:off x="8364071" y="4536141"/>
            <a:ext cx="3709810" cy="923330"/>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GB" dirty="0">
                <a:latin typeface="Comic Sans MS" panose="030F0702030302020204" pitchFamily="66" charset="0"/>
              </a:rPr>
              <a:t>8 ‘nonsense’ words.</a:t>
            </a:r>
          </a:p>
          <a:p>
            <a:endParaRPr lang="en-GB" dirty="0">
              <a:latin typeface="Comic Sans MS" panose="030F0702030302020204" pitchFamily="66" charset="0"/>
            </a:endParaRPr>
          </a:p>
          <a:p>
            <a:pPr algn="ctr"/>
            <a:r>
              <a:rPr lang="en-GB" dirty="0">
                <a:latin typeface="Comic Sans MS" panose="030F0702030302020204" pitchFamily="66" charset="0"/>
              </a:rPr>
              <a:t>12 real words.</a:t>
            </a:r>
          </a:p>
        </p:txBody>
      </p:sp>
      <p:sp>
        <p:nvSpPr>
          <p:cNvPr id="13" name="Rectangle 12">
            <a:extLst>
              <a:ext uri="{FF2B5EF4-FFF2-40B4-BE49-F238E27FC236}">
                <a16:creationId xmlns:a16="http://schemas.microsoft.com/office/drawing/2014/main" id="{BEB6552E-27BE-46D8-B8A4-6E02CE4457C0}"/>
              </a:ext>
            </a:extLst>
          </p:cNvPr>
          <p:cNvSpPr/>
          <p:nvPr/>
        </p:nvSpPr>
        <p:spPr>
          <a:xfrm>
            <a:off x="8301318" y="5615533"/>
            <a:ext cx="3772563" cy="769441"/>
          </a:xfrm>
          <a:prstGeom prst="rect">
            <a:avLst/>
          </a:prstGeom>
          <a:solidFill>
            <a:schemeClr val="accent3">
              <a:lumMod val="40000"/>
              <a:lumOff val="60000"/>
            </a:schemeClr>
          </a:solidFill>
          <a:ln>
            <a:solidFill>
              <a:schemeClr val="tx1"/>
            </a:solidFill>
          </a:ln>
        </p:spPr>
        <p:txBody>
          <a:bodyPr wrap="square">
            <a:spAutoFit/>
          </a:bodyPr>
          <a:lstStyle/>
          <a:p>
            <a:pPr marL="171450" indent="-171450">
              <a:buFont typeface="Arial" panose="020B0604020202020204" pitchFamily="34" charset="0"/>
              <a:buChar char="•"/>
            </a:pPr>
            <a:r>
              <a:rPr lang="en-GB" sz="1100" dirty="0">
                <a:latin typeface="Comic Sans MS" panose="030F0702030302020204" pitchFamily="66" charset="0"/>
              </a:rPr>
              <a:t>Less frequent and consistent vowel digraphs, including split digraphs (a-e, ai, au, aw, ay, </a:t>
            </a:r>
            <a:r>
              <a:rPr lang="en-GB" sz="1100" dirty="0" err="1">
                <a:latin typeface="Comic Sans MS" panose="030F0702030302020204" pitchFamily="66" charset="0"/>
              </a:rPr>
              <a:t>ea</a:t>
            </a:r>
            <a:r>
              <a:rPr lang="en-GB" sz="1100" dirty="0">
                <a:latin typeface="Comic Sans MS" panose="030F0702030302020204" pitchFamily="66" charset="0"/>
              </a:rPr>
              <a:t>, e-e, </a:t>
            </a:r>
            <a:r>
              <a:rPr lang="en-GB" sz="1100" dirty="0" err="1">
                <a:latin typeface="Comic Sans MS" panose="030F0702030302020204" pitchFamily="66" charset="0"/>
              </a:rPr>
              <a:t>er</a:t>
            </a:r>
            <a:r>
              <a:rPr lang="en-GB" sz="1100" dirty="0">
                <a:latin typeface="Comic Sans MS" panose="030F0702030302020204" pitchFamily="66" charset="0"/>
              </a:rPr>
              <a:t>, </a:t>
            </a:r>
            <a:r>
              <a:rPr lang="en-GB" sz="1100" dirty="0" err="1">
                <a:latin typeface="Comic Sans MS" panose="030F0702030302020204" pitchFamily="66" charset="0"/>
              </a:rPr>
              <a:t>ew</a:t>
            </a:r>
            <a:r>
              <a:rPr lang="en-GB" sz="1100" dirty="0">
                <a:latin typeface="Comic Sans MS" panose="030F0702030302020204" pitchFamily="66" charset="0"/>
              </a:rPr>
              <a:t>, </a:t>
            </a:r>
            <a:r>
              <a:rPr lang="en-GB" sz="1100" dirty="0" err="1">
                <a:latin typeface="Comic Sans MS" panose="030F0702030302020204" pitchFamily="66" charset="0"/>
              </a:rPr>
              <a:t>i</a:t>
            </a:r>
            <a:r>
              <a:rPr lang="en-GB" sz="1100" dirty="0">
                <a:latin typeface="Comic Sans MS" panose="030F0702030302020204" pitchFamily="66" charset="0"/>
              </a:rPr>
              <a:t>-e, </a:t>
            </a:r>
            <a:r>
              <a:rPr lang="en-GB" sz="1100" dirty="0" err="1">
                <a:latin typeface="Comic Sans MS" panose="030F0702030302020204" pitchFamily="66" charset="0"/>
              </a:rPr>
              <a:t>ie</a:t>
            </a:r>
            <a:r>
              <a:rPr lang="en-GB" sz="1100" dirty="0">
                <a:latin typeface="Comic Sans MS" panose="030F0702030302020204" pitchFamily="66" charset="0"/>
              </a:rPr>
              <a:t>, </a:t>
            </a:r>
            <a:r>
              <a:rPr lang="en-GB" sz="1100" dirty="0" err="1">
                <a:latin typeface="Comic Sans MS" panose="030F0702030302020204" pitchFamily="66" charset="0"/>
              </a:rPr>
              <a:t>ir</a:t>
            </a:r>
            <a:r>
              <a:rPr lang="en-GB" sz="1100" dirty="0">
                <a:latin typeface="Comic Sans MS" panose="030F0702030302020204" pitchFamily="66" charset="0"/>
              </a:rPr>
              <a:t>, </a:t>
            </a:r>
            <a:r>
              <a:rPr lang="en-GB" sz="1100" dirty="0" err="1">
                <a:latin typeface="Comic Sans MS" panose="030F0702030302020204" pitchFamily="66" charset="0"/>
              </a:rPr>
              <a:t>oa</a:t>
            </a:r>
            <a:r>
              <a:rPr lang="en-GB" sz="1100" dirty="0">
                <a:latin typeface="Comic Sans MS" panose="030F0702030302020204" pitchFamily="66" charset="0"/>
              </a:rPr>
              <a:t>, o-e, </a:t>
            </a:r>
            <a:r>
              <a:rPr lang="en-GB" sz="1100" dirty="0" err="1">
                <a:latin typeface="Comic Sans MS" panose="030F0702030302020204" pitchFamily="66" charset="0"/>
              </a:rPr>
              <a:t>ou</a:t>
            </a:r>
            <a:r>
              <a:rPr lang="en-GB" sz="1100" dirty="0">
                <a:latin typeface="Comic Sans MS" panose="030F0702030302020204" pitchFamily="66" charset="0"/>
              </a:rPr>
              <a:t>, ow, oy, </a:t>
            </a:r>
            <a:r>
              <a:rPr lang="en-GB" sz="1100" dirty="0" err="1">
                <a:latin typeface="Comic Sans MS" panose="030F0702030302020204" pitchFamily="66" charset="0"/>
              </a:rPr>
              <a:t>ue</a:t>
            </a:r>
            <a:r>
              <a:rPr lang="en-GB" sz="1100" dirty="0">
                <a:latin typeface="Comic Sans MS" panose="030F0702030302020204" pitchFamily="66" charset="0"/>
              </a:rPr>
              <a:t>, u-e, </a:t>
            </a:r>
            <a:r>
              <a:rPr lang="en-GB" sz="1100" dirty="0" err="1">
                <a:latin typeface="Comic Sans MS" panose="030F0702030302020204" pitchFamily="66" charset="0"/>
              </a:rPr>
              <a:t>ur</a:t>
            </a:r>
            <a:r>
              <a:rPr lang="en-GB" sz="1100" dirty="0">
                <a:latin typeface="Comic Sans MS" panose="030F0702030302020204" pitchFamily="66" charset="0"/>
              </a:rPr>
              <a:t>)</a:t>
            </a:r>
          </a:p>
          <a:p>
            <a:pPr marL="171450" indent="-171450">
              <a:buFont typeface="Arial" panose="020B0604020202020204" pitchFamily="34" charset="0"/>
              <a:buChar char="•"/>
            </a:pPr>
            <a:r>
              <a:rPr lang="en-GB" sz="1100" dirty="0">
                <a:latin typeface="Comic Sans MS" panose="030F0702030302020204" pitchFamily="66" charset="0"/>
              </a:rPr>
              <a:t>Trigraphs (air, </a:t>
            </a:r>
            <a:r>
              <a:rPr lang="en-GB" sz="1100" dirty="0" err="1">
                <a:latin typeface="Comic Sans MS" panose="030F0702030302020204" pitchFamily="66" charset="0"/>
              </a:rPr>
              <a:t>igh</a:t>
            </a:r>
            <a:r>
              <a:rPr lang="en-GB" sz="1100" dirty="0">
                <a:latin typeface="Comic Sans MS" panose="030F0702030302020204" pitchFamily="66" charset="0"/>
              </a:rPr>
              <a:t>).</a:t>
            </a:r>
          </a:p>
        </p:txBody>
      </p:sp>
      <p:sp>
        <p:nvSpPr>
          <p:cNvPr id="14" name="TextBox 13">
            <a:extLst>
              <a:ext uri="{FF2B5EF4-FFF2-40B4-BE49-F238E27FC236}">
                <a16:creationId xmlns:a16="http://schemas.microsoft.com/office/drawing/2014/main" id="{36867923-6D33-415B-A6CD-80613CE23925}"/>
              </a:ext>
            </a:extLst>
          </p:cNvPr>
          <p:cNvSpPr txBox="1"/>
          <p:nvPr/>
        </p:nvSpPr>
        <p:spPr>
          <a:xfrm>
            <a:off x="6149703" y="2518611"/>
            <a:ext cx="369012" cy="523220"/>
          </a:xfrm>
          <a:prstGeom prst="rect">
            <a:avLst/>
          </a:prstGeom>
          <a:noFill/>
        </p:spPr>
        <p:txBody>
          <a:bodyPr wrap="none" rtlCol="0">
            <a:spAutoFit/>
          </a:bodyPr>
          <a:lstStyle/>
          <a:p>
            <a:r>
              <a:rPr lang="en-GB" sz="2800" dirty="0"/>
              <a:t>+</a:t>
            </a:r>
          </a:p>
        </p:txBody>
      </p:sp>
      <p:sp>
        <p:nvSpPr>
          <p:cNvPr id="15" name="TextBox 14">
            <a:extLst>
              <a:ext uri="{FF2B5EF4-FFF2-40B4-BE49-F238E27FC236}">
                <a16:creationId xmlns:a16="http://schemas.microsoft.com/office/drawing/2014/main" id="{59CECD11-FFF2-4E08-A481-69903795DB40}"/>
              </a:ext>
            </a:extLst>
          </p:cNvPr>
          <p:cNvSpPr txBox="1"/>
          <p:nvPr/>
        </p:nvSpPr>
        <p:spPr>
          <a:xfrm>
            <a:off x="6162449" y="4973861"/>
            <a:ext cx="369012" cy="523220"/>
          </a:xfrm>
          <a:prstGeom prst="rect">
            <a:avLst/>
          </a:prstGeom>
          <a:noFill/>
        </p:spPr>
        <p:txBody>
          <a:bodyPr wrap="none" rtlCol="0">
            <a:spAutoFit/>
          </a:bodyPr>
          <a:lstStyle/>
          <a:p>
            <a:r>
              <a:rPr lang="en-GB" sz="2800" dirty="0"/>
              <a:t>+</a:t>
            </a:r>
          </a:p>
        </p:txBody>
      </p:sp>
      <p:sp>
        <p:nvSpPr>
          <p:cNvPr id="16" name="Rectangle 15">
            <a:extLst>
              <a:ext uri="{FF2B5EF4-FFF2-40B4-BE49-F238E27FC236}">
                <a16:creationId xmlns:a16="http://schemas.microsoft.com/office/drawing/2014/main" id="{5142E01D-3733-4918-B492-DCE3D5D1E815}"/>
              </a:ext>
            </a:extLst>
          </p:cNvPr>
          <p:cNvSpPr/>
          <p:nvPr/>
        </p:nvSpPr>
        <p:spPr>
          <a:xfrm>
            <a:off x="8418170" y="2916184"/>
            <a:ext cx="3603525" cy="1107996"/>
          </a:xfrm>
          <a:prstGeom prst="rect">
            <a:avLst/>
          </a:prstGeom>
          <a:solidFill>
            <a:schemeClr val="accent2">
              <a:lumMod val="40000"/>
              <a:lumOff val="60000"/>
            </a:schemeClr>
          </a:solidFill>
          <a:ln>
            <a:solidFill>
              <a:schemeClr val="tx1"/>
            </a:solidFill>
          </a:ln>
        </p:spPr>
        <p:txBody>
          <a:bodyPr wrap="square">
            <a:spAutoFit/>
          </a:bodyPr>
          <a:lstStyle/>
          <a:p>
            <a:pPr marL="171450" indent="-171450">
              <a:buFont typeface="Arial" panose="020B0604020202020204" pitchFamily="34" charset="0"/>
              <a:buChar char="•"/>
            </a:pPr>
            <a:r>
              <a:rPr lang="en-GB" sz="1100" dirty="0">
                <a:latin typeface="Comic Sans MS" panose="030F0702030302020204" pitchFamily="66" charset="0"/>
              </a:rPr>
              <a:t>Single letters (a, b, c, d, e, f, g, h, I, j, k, l, m, n, o, p, q(u), r, s, t, u, v, w, x, y, z)</a:t>
            </a:r>
          </a:p>
          <a:p>
            <a:pPr marL="171450" indent="-171450">
              <a:buFont typeface="Arial" panose="020B0604020202020204" pitchFamily="34" charset="0"/>
              <a:buChar char="•"/>
            </a:pPr>
            <a:r>
              <a:rPr lang="en-GB" sz="1100" dirty="0">
                <a:latin typeface="Comic Sans MS" panose="030F0702030302020204" pitchFamily="66" charset="0"/>
              </a:rPr>
              <a:t>Some consonant digraphs (</a:t>
            </a:r>
            <a:r>
              <a:rPr lang="en-GB" sz="1100" dirty="0" err="1">
                <a:latin typeface="Comic Sans MS" panose="030F0702030302020204" pitchFamily="66" charset="0"/>
              </a:rPr>
              <a:t>ch</a:t>
            </a:r>
            <a:r>
              <a:rPr lang="en-GB" sz="1100" dirty="0">
                <a:latin typeface="Comic Sans MS" panose="030F0702030302020204" pitchFamily="66" charset="0"/>
              </a:rPr>
              <a:t>, ck, ff, </a:t>
            </a:r>
            <a:r>
              <a:rPr lang="en-GB" sz="1100" dirty="0" err="1">
                <a:latin typeface="Comic Sans MS" panose="030F0702030302020204" pitchFamily="66" charset="0"/>
              </a:rPr>
              <a:t>ll</a:t>
            </a:r>
            <a:r>
              <a:rPr lang="en-GB" sz="1100" dirty="0">
                <a:latin typeface="Comic Sans MS" panose="030F0702030302020204" pitchFamily="66" charset="0"/>
              </a:rPr>
              <a:t>, ng, </a:t>
            </a:r>
            <a:r>
              <a:rPr lang="en-GB" sz="1100" dirty="0" err="1">
                <a:latin typeface="Comic Sans MS" panose="030F0702030302020204" pitchFamily="66" charset="0"/>
              </a:rPr>
              <a:t>sh</a:t>
            </a:r>
            <a:r>
              <a:rPr lang="en-GB" sz="1100" dirty="0">
                <a:latin typeface="Comic Sans MS" panose="030F0702030302020204" pitchFamily="66" charset="0"/>
              </a:rPr>
              <a:t>, ss, </a:t>
            </a:r>
            <a:r>
              <a:rPr lang="en-GB" sz="1100" dirty="0" err="1">
                <a:latin typeface="Comic Sans MS" panose="030F0702030302020204" pitchFamily="66" charset="0"/>
              </a:rPr>
              <a:t>th</a:t>
            </a:r>
            <a:r>
              <a:rPr lang="en-GB" sz="1100" dirty="0">
                <a:latin typeface="Comic Sans MS" panose="030F0702030302020204" pitchFamily="66" charset="0"/>
              </a:rPr>
              <a:t>, </a:t>
            </a:r>
            <a:r>
              <a:rPr lang="en-GB" sz="1100" dirty="0" err="1">
                <a:latin typeface="Comic Sans MS" panose="030F0702030302020204" pitchFamily="66" charset="0"/>
              </a:rPr>
              <a:t>zz</a:t>
            </a:r>
            <a:r>
              <a:rPr lang="en-GB" sz="1100" dirty="0">
                <a:latin typeface="Comic Sans MS" panose="030F0702030302020204" pitchFamily="66" charset="0"/>
              </a:rPr>
              <a:t>)</a:t>
            </a:r>
          </a:p>
          <a:p>
            <a:pPr marL="171450" indent="-171450">
              <a:buFont typeface="Arial" panose="020B0604020202020204" pitchFamily="34" charset="0"/>
              <a:buChar char="•"/>
            </a:pPr>
            <a:r>
              <a:rPr lang="en-GB" sz="1100" dirty="0">
                <a:latin typeface="Comic Sans MS" panose="030F0702030302020204" pitchFamily="66" charset="0"/>
              </a:rPr>
              <a:t>Frequent and consistent vowel digraphs (</a:t>
            </a:r>
            <a:r>
              <a:rPr lang="en-GB" sz="1100" dirty="0" err="1">
                <a:latin typeface="Comic Sans MS" panose="030F0702030302020204" pitchFamily="66" charset="0"/>
              </a:rPr>
              <a:t>ar</a:t>
            </a:r>
            <a:r>
              <a:rPr lang="en-GB" sz="1100" dirty="0">
                <a:latin typeface="Comic Sans MS" panose="030F0702030302020204" pitchFamily="66" charset="0"/>
              </a:rPr>
              <a:t>, </a:t>
            </a:r>
            <a:r>
              <a:rPr lang="en-GB" sz="1100" dirty="0" err="1">
                <a:latin typeface="Comic Sans MS" panose="030F0702030302020204" pitchFamily="66" charset="0"/>
              </a:rPr>
              <a:t>ee</a:t>
            </a:r>
            <a:r>
              <a:rPr lang="en-GB" sz="1100" dirty="0">
                <a:latin typeface="Comic Sans MS" panose="030F0702030302020204" pitchFamily="66" charset="0"/>
              </a:rPr>
              <a:t>, oi, </a:t>
            </a:r>
            <a:r>
              <a:rPr lang="en-GB" sz="1100" dirty="0" err="1">
                <a:latin typeface="Comic Sans MS" panose="030F0702030302020204" pitchFamily="66" charset="0"/>
              </a:rPr>
              <a:t>oo</a:t>
            </a:r>
            <a:r>
              <a:rPr lang="en-GB" sz="1100" dirty="0">
                <a:latin typeface="Comic Sans MS" panose="030F0702030302020204" pitchFamily="66" charset="0"/>
              </a:rPr>
              <a:t>, or)</a:t>
            </a:r>
          </a:p>
        </p:txBody>
      </p:sp>
    </p:spTree>
    <p:extLst>
      <p:ext uri="{BB962C8B-B14F-4D97-AF65-F5344CB8AC3E}">
        <p14:creationId xmlns:p14="http://schemas.microsoft.com/office/powerpoint/2010/main" val="296972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P spid="10" grpId="0" animBg="1"/>
      <p:bldP spid="11" grpId="0" animBg="1"/>
      <p:bldP spid="12" grpId="0" animBg="1"/>
      <p:bldP spid="13" grpId="0" animBg="1"/>
      <p:bldP spid="14" grpId="0"/>
      <p:bldP spid="15" grpId="0"/>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42B6FF42-E491-4A99-8668-1513C7757E50}"/>
              </a:ext>
            </a:extLst>
          </p:cNvPr>
          <p:cNvSpPr txBox="1"/>
          <p:nvPr/>
        </p:nvSpPr>
        <p:spPr>
          <a:xfrm>
            <a:off x="197750" y="979502"/>
            <a:ext cx="5334000" cy="5355312"/>
          </a:xfrm>
          <a:prstGeom prst="rect">
            <a:avLst/>
          </a:prstGeom>
          <a:solidFill>
            <a:schemeClr val="bg1"/>
          </a:solidFill>
          <a:ln>
            <a:solidFill>
              <a:schemeClr val="tx1"/>
            </a:solidFill>
          </a:ln>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All ‘nonsense’ words will be accompanied by a picture of an imaginary creature. This is so it lets the children know it is not a real word and so the children know not to turn the word into a real word. (e.g. meat, meats, yeast, east)</a:t>
            </a:r>
          </a:p>
          <a:p>
            <a:pPr marL="285750" indent="-285750">
              <a:buFont typeface="Arial" panose="020B0604020202020204" pitchFamily="34" charset="0"/>
              <a:buChar char="•"/>
            </a:pPr>
            <a:r>
              <a:rPr lang="en-GB" dirty="0">
                <a:latin typeface="Comic Sans MS" panose="030F0702030302020204" pitchFamily="66" charset="0"/>
              </a:rPr>
              <a:t>These words are included in the check specifically to assess whether you child can decode a word using phonic skills and not their memory. They need to be able to read and decode words that are unfamiliar to them. </a:t>
            </a:r>
          </a:p>
          <a:p>
            <a:pPr marL="285750" indent="-285750">
              <a:buFont typeface="Arial" panose="020B0604020202020204" pitchFamily="34" charset="0"/>
              <a:buChar char="•"/>
            </a:pPr>
            <a:r>
              <a:rPr lang="en-GB" dirty="0">
                <a:latin typeface="Comic Sans MS" panose="030F0702030302020204" pitchFamily="66" charset="0"/>
              </a:rPr>
              <a:t>When children experience new words for the first time in their reading books, they have to use their decoding and blending skills to identify the word through their known phonics knowledge. The Phonics Screening Check checks to see if they can do this with good accuracy.</a:t>
            </a:r>
            <a:endParaRPr lang="en-US" dirty="0">
              <a:latin typeface="Comic Sans MS" panose="030F0702030302020204" pitchFamily="66" charset="0"/>
            </a:endParaRPr>
          </a:p>
        </p:txBody>
      </p:sp>
      <p:sp>
        <p:nvSpPr>
          <p:cNvPr id="38" name="TextBox 37">
            <a:extLst>
              <a:ext uri="{FF2B5EF4-FFF2-40B4-BE49-F238E27FC236}">
                <a16:creationId xmlns:a16="http://schemas.microsoft.com/office/drawing/2014/main" id="{91ED94A8-7465-4FC0-8583-998A3B904E73}"/>
              </a:ext>
            </a:extLst>
          </p:cNvPr>
          <p:cNvSpPr txBox="1"/>
          <p:nvPr/>
        </p:nvSpPr>
        <p:spPr>
          <a:xfrm>
            <a:off x="3703862" y="23490"/>
            <a:ext cx="5334000" cy="830997"/>
          </a:xfrm>
          <a:prstGeom prst="rect">
            <a:avLst/>
          </a:prstGeom>
          <a:solidFill>
            <a:schemeClr val="bg1"/>
          </a:solidFill>
        </p:spPr>
        <p:txBody>
          <a:bodyPr wrap="square" rtlCol="0">
            <a:spAutoFit/>
          </a:bodyPr>
          <a:lstStyle/>
          <a:p>
            <a:pPr algn="ctr"/>
            <a:r>
              <a:rPr lang="en-GB" sz="4800" b="1" u="sng" dirty="0">
                <a:effectLst>
                  <a:outerShdw blurRad="38100" dist="38100" dir="2700000" algn="tl">
                    <a:srgbClr val="000000">
                      <a:alpha val="43137"/>
                    </a:srgbClr>
                  </a:outerShdw>
                </a:effectLst>
                <a:latin typeface="Comic Sans MS" panose="030F0702030302020204" pitchFamily="66" charset="0"/>
              </a:rPr>
              <a:t>Nonsense Words</a:t>
            </a:r>
            <a:endParaRPr lang="en-US" sz="4800" b="1" u="sng" dirty="0">
              <a:effectLst>
                <a:outerShdw blurRad="38100" dist="38100" dir="2700000" algn="tl">
                  <a:srgbClr val="000000">
                    <a:alpha val="43137"/>
                  </a:srgbClr>
                </a:outerShdw>
              </a:effectLst>
              <a:latin typeface="Comic Sans MS" panose="030F0702030302020204" pitchFamily="66" charset="0"/>
            </a:endParaRPr>
          </a:p>
        </p:txBody>
      </p:sp>
      <p:pic>
        <p:nvPicPr>
          <p:cNvPr id="3" name="Picture 2">
            <a:extLst>
              <a:ext uri="{FF2B5EF4-FFF2-40B4-BE49-F238E27FC236}">
                <a16:creationId xmlns:a16="http://schemas.microsoft.com/office/drawing/2014/main" id="{250E4978-FD27-463E-A7C2-59F5FA437EB4}"/>
              </a:ext>
            </a:extLst>
          </p:cNvPr>
          <p:cNvPicPr>
            <a:picLocks noChangeAspect="1"/>
          </p:cNvPicPr>
          <p:nvPr/>
        </p:nvPicPr>
        <p:blipFill>
          <a:blip r:embed="rId2"/>
          <a:stretch>
            <a:fillRect/>
          </a:stretch>
        </p:blipFill>
        <p:spPr>
          <a:xfrm>
            <a:off x="6370862" y="979502"/>
            <a:ext cx="5334000" cy="1998643"/>
          </a:xfrm>
          <a:prstGeom prst="rect">
            <a:avLst/>
          </a:prstGeom>
        </p:spPr>
      </p:pic>
      <p:sp>
        <p:nvSpPr>
          <p:cNvPr id="4" name="TextBox 3">
            <a:extLst>
              <a:ext uri="{FF2B5EF4-FFF2-40B4-BE49-F238E27FC236}">
                <a16:creationId xmlns:a16="http://schemas.microsoft.com/office/drawing/2014/main" id="{97F8E525-73D5-4277-8912-1C85E0E0A531}"/>
              </a:ext>
            </a:extLst>
          </p:cNvPr>
          <p:cNvSpPr txBox="1"/>
          <p:nvPr/>
        </p:nvSpPr>
        <p:spPr>
          <a:xfrm>
            <a:off x="6370862" y="3223491"/>
            <a:ext cx="5334000" cy="1634490"/>
          </a:xfrm>
          <a:prstGeom prst="roundRect">
            <a:avLst/>
          </a:prstGeom>
          <a:solidFill>
            <a:schemeClr val="accent6">
              <a:lumMod val="40000"/>
              <a:lumOff val="60000"/>
            </a:schemeClr>
          </a:solidFill>
          <a:ln>
            <a:solidFill>
              <a:schemeClr val="tx1"/>
            </a:solidFill>
          </a:ln>
        </p:spPr>
        <p:txBody>
          <a:bodyPr wrap="square" rtlCol="0">
            <a:spAutoFit/>
          </a:bodyPr>
          <a:lstStyle/>
          <a:p>
            <a:pPr algn="ctr"/>
            <a:r>
              <a:rPr lang="en-GB" dirty="0">
                <a:latin typeface="Comic Sans MS" panose="030F0702030302020204" pitchFamily="66" charset="0"/>
              </a:rPr>
              <a:t>In some examples of the nonsense words, digraphs can have alternative pronunciations. With this word, children may get the mark for either answer;</a:t>
            </a:r>
          </a:p>
          <a:p>
            <a:pPr algn="ctr"/>
            <a:r>
              <a:rPr lang="en-GB" dirty="0" err="1">
                <a:latin typeface="Comic Sans MS" panose="030F0702030302020204" pitchFamily="66" charset="0"/>
              </a:rPr>
              <a:t>w</a:t>
            </a:r>
            <a:r>
              <a:rPr lang="en-GB" dirty="0" err="1">
                <a:solidFill>
                  <a:srgbClr val="00B050"/>
                </a:solidFill>
                <a:latin typeface="Comic Sans MS" panose="030F0702030302020204" pitchFamily="66" charset="0"/>
              </a:rPr>
              <a:t>ea</a:t>
            </a:r>
            <a:r>
              <a:rPr lang="en-GB" dirty="0" err="1">
                <a:latin typeface="Comic Sans MS" panose="030F0702030302020204" pitchFamily="66" charset="0"/>
              </a:rPr>
              <a:t>f</a:t>
            </a:r>
            <a:r>
              <a:rPr lang="en-GB" dirty="0">
                <a:latin typeface="Comic Sans MS" panose="030F0702030302020204" pitchFamily="66" charset="0"/>
              </a:rPr>
              <a:t> or </a:t>
            </a:r>
            <a:r>
              <a:rPr lang="en-GB" dirty="0" err="1">
                <a:latin typeface="Comic Sans MS" panose="030F0702030302020204" pitchFamily="66" charset="0"/>
              </a:rPr>
              <a:t>we</a:t>
            </a:r>
            <a:r>
              <a:rPr lang="en-GB" dirty="0" err="1">
                <a:solidFill>
                  <a:schemeClr val="bg1">
                    <a:lumMod val="65000"/>
                  </a:schemeClr>
                </a:solidFill>
                <a:latin typeface="Comic Sans MS" panose="030F0702030302020204" pitchFamily="66" charset="0"/>
              </a:rPr>
              <a:t>a</a:t>
            </a:r>
            <a:r>
              <a:rPr lang="en-GB" dirty="0" err="1">
                <a:latin typeface="Comic Sans MS" panose="030F0702030302020204" pitchFamily="66" charset="0"/>
              </a:rPr>
              <a:t>f</a:t>
            </a:r>
            <a:r>
              <a:rPr lang="en-GB" dirty="0">
                <a:latin typeface="Comic Sans MS" panose="030F0702030302020204" pitchFamily="66" charset="0"/>
              </a:rPr>
              <a:t>.</a:t>
            </a:r>
          </a:p>
        </p:txBody>
      </p:sp>
      <p:sp>
        <p:nvSpPr>
          <p:cNvPr id="35" name="TextBox 34">
            <a:extLst>
              <a:ext uri="{FF2B5EF4-FFF2-40B4-BE49-F238E27FC236}">
                <a16:creationId xmlns:a16="http://schemas.microsoft.com/office/drawing/2014/main" id="{8B3766DD-CC22-42BD-A056-A32B707DB401}"/>
              </a:ext>
            </a:extLst>
          </p:cNvPr>
          <p:cNvSpPr txBox="1"/>
          <p:nvPr/>
        </p:nvSpPr>
        <p:spPr>
          <a:xfrm>
            <a:off x="6370862" y="4977323"/>
            <a:ext cx="5334000" cy="408623"/>
          </a:xfrm>
          <a:prstGeom prst="roundRect">
            <a:avLst/>
          </a:prstGeom>
          <a:solidFill>
            <a:schemeClr val="accent6">
              <a:lumMod val="40000"/>
              <a:lumOff val="60000"/>
            </a:schemeClr>
          </a:solidFill>
          <a:ln>
            <a:solidFill>
              <a:schemeClr val="tx1"/>
            </a:solidFill>
          </a:ln>
        </p:spPr>
        <p:txBody>
          <a:bodyPr wrap="square" rtlCol="0">
            <a:spAutoFit/>
          </a:bodyPr>
          <a:lstStyle/>
          <a:p>
            <a:pPr algn="ctr"/>
            <a:r>
              <a:rPr lang="en-GB" dirty="0">
                <a:latin typeface="Comic Sans MS" panose="030F0702030302020204" pitchFamily="66" charset="0"/>
              </a:rPr>
              <a:t>This is only in the case of a few words!</a:t>
            </a:r>
          </a:p>
        </p:txBody>
      </p:sp>
    </p:spTree>
    <p:extLst>
      <p:ext uri="{BB962C8B-B14F-4D97-AF65-F5344CB8AC3E}">
        <p14:creationId xmlns:p14="http://schemas.microsoft.com/office/powerpoint/2010/main" val="426966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7">
            <a:extLst>
              <a:ext uri="{FF2B5EF4-FFF2-40B4-BE49-F238E27FC236}">
                <a16:creationId xmlns:a16="http://schemas.microsoft.com/office/drawing/2014/main" id="{91ED94A8-7465-4FC0-8583-998A3B904E73}"/>
              </a:ext>
            </a:extLst>
          </p:cNvPr>
          <p:cNvSpPr txBox="1"/>
          <p:nvPr/>
        </p:nvSpPr>
        <p:spPr>
          <a:xfrm>
            <a:off x="3386394" y="124410"/>
            <a:ext cx="6471207" cy="830997"/>
          </a:xfrm>
          <a:prstGeom prst="rect">
            <a:avLst/>
          </a:prstGeom>
          <a:solidFill>
            <a:schemeClr val="bg1"/>
          </a:solidFill>
          <a:ln>
            <a:solidFill>
              <a:schemeClr val="tx1"/>
            </a:solidFill>
          </a:ln>
        </p:spPr>
        <p:txBody>
          <a:bodyPr wrap="square" rtlCol="0">
            <a:spAutoFit/>
          </a:bodyPr>
          <a:lstStyle/>
          <a:p>
            <a:pPr algn="ctr"/>
            <a:r>
              <a:rPr lang="en-GB" sz="4800" b="1" u="sng" dirty="0">
                <a:effectLst>
                  <a:outerShdw blurRad="38100" dist="38100" dir="2700000" algn="tl">
                    <a:srgbClr val="000000">
                      <a:alpha val="43137"/>
                    </a:srgbClr>
                  </a:outerShdw>
                </a:effectLst>
              </a:rPr>
              <a:t>Challenging Words</a:t>
            </a:r>
            <a:endParaRPr lang="en-US" sz="4800" b="1" u="sng"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3FC9813D-E9CC-4BAB-B2D1-1A2BB6EB320D}"/>
              </a:ext>
            </a:extLst>
          </p:cNvPr>
          <p:cNvSpPr txBox="1"/>
          <p:nvPr/>
        </p:nvSpPr>
        <p:spPr>
          <a:xfrm>
            <a:off x="3125580" y="2258822"/>
            <a:ext cx="5359777" cy="1323439"/>
          </a:xfrm>
          <a:prstGeom prst="rect">
            <a:avLst/>
          </a:prstGeom>
          <a:solidFill>
            <a:schemeClr val="bg1"/>
          </a:solidFill>
          <a:ln w="28575">
            <a:solidFill>
              <a:schemeClr val="accent2">
                <a:lumMod val="75000"/>
              </a:schemeClr>
            </a:solidFill>
          </a:ln>
        </p:spPr>
        <p:txBody>
          <a:bodyPr wrap="square" lIns="91440" tIns="45720" rIns="91440" bIns="45720" rtlCol="0" anchor="t">
            <a:spAutoFit/>
          </a:bodyPr>
          <a:lstStyle/>
          <a:p>
            <a:r>
              <a:rPr lang="en-GB" sz="1600" dirty="0">
                <a:latin typeface="Comic Sans MS"/>
              </a:rPr>
              <a:t>There will be some words that have multiple phonemes in the word. Children can use their fingers and hands to help segment the word and break the word into easier sections, specifically identifying phonemes that they can see in the word.</a:t>
            </a:r>
            <a:endParaRPr lang="en-GB" sz="1600" b="1" dirty="0">
              <a:latin typeface="Comic Sans MS" panose="030F0702030302020204" pitchFamily="66" charset="0"/>
            </a:endParaRPr>
          </a:p>
        </p:txBody>
      </p:sp>
      <p:sp>
        <p:nvSpPr>
          <p:cNvPr id="45" name="TextBox 44">
            <a:extLst>
              <a:ext uri="{FF2B5EF4-FFF2-40B4-BE49-F238E27FC236}">
                <a16:creationId xmlns:a16="http://schemas.microsoft.com/office/drawing/2014/main" id="{9AB8740B-5B91-4739-A67B-901D47C57565}"/>
              </a:ext>
            </a:extLst>
          </p:cNvPr>
          <p:cNvSpPr txBox="1"/>
          <p:nvPr/>
        </p:nvSpPr>
        <p:spPr>
          <a:xfrm>
            <a:off x="3125579" y="4093179"/>
            <a:ext cx="5359777" cy="2554545"/>
          </a:xfrm>
          <a:prstGeom prst="rect">
            <a:avLst/>
          </a:prstGeom>
          <a:solidFill>
            <a:schemeClr val="bg1"/>
          </a:solidFill>
          <a:ln w="28575">
            <a:solidFill>
              <a:schemeClr val="accent2">
                <a:lumMod val="75000"/>
              </a:schemeClr>
            </a:solidFill>
          </a:ln>
        </p:spPr>
        <p:txBody>
          <a:bodyPr wrap="square" rtlCol="0">
            <a:spAutoFit/>
          </a:bodyPr>
          <a:lstStyle/>
          <a:p>
            <a:r>
              <a:rPr lang="en-GB" sz="1600" dirty="0">
                <a:latin typeface="Comic Sans MS" panose="030F0702030302020204" pitchFamily="66" charset="0"/>
              </a:rPr>
              <a:t>Some words may have split digraphs. (See examples to the left).</a:t>
            </a:r>
          </a:p>
          <a:p>
            <a:endParaRPr lang="en-GB" sz="1600" dirty="0">
              <a:latin typeface="Comic Sans MS" panose="030F0702030302020204" pitchFamily="66" charset="0"/>
            </a:endParaRPr>
          </a:p>
          <a:p>
            <a:pPr algn="ctr"/>
            <a:r>
              <a:rPr lang="en-GB" sz="1600" dirty="0">
                <a:latin typeface="Comic Sans MS" panose="030F0702030302020204" pitchFamily="66" charset="0"/>
              </a:rPr>
              <a:t>Some words may look like they have a split digraph. Children may see a split digraph and segment and blend the word and if it doesn’t make sense, children can attempt to try and blend it again. </a:t>
            </a:r>
            <a:endParaRPr lang="en-GB" sz="1600" b="1" dirty="0">
              <a:latin typeface="Comic Sans MS" panose="030F0702030302020204" pitchFamily="66" charset="0"/>
            </a:endParaRPr>
          </a:p>
          <a:p>
            <a:endParaRPr lang="en-GB" sz="1600" b="1" dirty="0">
              <a:latin typeface="Comic Sans MS" panose="030F0702030302020204" pitchFamily="66" charset="0"/>
            </a:endParaRPr>
          </a:p>
          <a:p>
            <a:r>
              <a:rPr lang="en-GB" sz="1600" b="1" dirty="0">
                <a:latin typeface="Comic Sans MS" panose="030F0702030302020204" pitchFamily="66" charset="0"/>
              </a:rPr>
              <a:t>The assessor is unable to tell the child if they are right or wrong. The assessor cannot help them.</a:t>
            </a:r>
            <a:endParaRPr lang="en-GB" sz="1600" dirty="0">
              <a:latin typeface="Comic Sans MS" panose="030F0702030302020204" pitchFamily="66" charset="0"/>
            </a:endParaRPr>
          </a:p>
        </p:txBody>
      </p:sp>
      <p:sp>
        <p:nvSpPr>
          <p:cNvPr id="6" name="TextBox 5">
            <a:extLst>
              <a:ext uri="{FF2B5EF4-FFF2-40B4-BE49-F238E27FC236}">
                <a16:creationId xmlns:a16="http://schemas.microsoft.com/office/drawing/2014/main" id="{ACC23EF1-5029-4D22-8987-C9A9893FE9DE}"/>
              </a:ext>
            </a:extLst>
          </p:cNvPr>
          <p:cNvSpPr txBox="1"/>
          <p:nvPr/>
        </p:nvSpPr>
        <p:spPr>
          <a:xfrm>
            <a:off x="232287" y="1049880"/>
            <a:ext cx="11839640" cy="646331"/>
          </a:xfrm>
          <a:prstGeom prst="rect">
            <a:avLst/>
          </a:prstGeom>
          <a:solidFill>
            <a:schemeClr val="bg1"/>
          </a:solidFill>
          <a:ln>
            <a:solidFill>
              <a:schemeClr val="tx1"/>
            </a:solidFill>
          </a:ln>
        </p:spPr>
        <p:txBody>
          <a:bodyPr wrap="square" rtlCol="0">
            <a:spAutoFit/>
          </a:bodyPr>
          <a:lstStyle/>
          <a:p>
            <a:pPr algn="ctr"/>
            <a:r>
              <a:rPr lang="en-GB" dirty="0">
                <a:latin typeface="Comic Sans MS" panose="030F0702030302020204" pitchFamily="66" charset="0"/>
              </a:rPr>
              <a:t>Section 2 contains complex words, words containing split digraphs and digraphs that are generally harder to learn or are unusual.</a:t>
            </a:r>
          </a:p>
        </p:txBody>
      </p:sp>
      <p:pic>
        <p:nvPicPr>
          <p:cNvPr id="7" name="Picture 6">
            <a:extLst>
              <a:ext uri="{FF2B5EF4-FFF2-40B4-BE49-F238E27FC236}">
                <a16:creationId xmlns:a16="http://schemas.microsoft.com/office/drawing/2014/main" id="{0307524F-A787-41AD-BD23-DD3A4CDB1079}"/>
              </a:ext>
            </a:extLst>
          </p:cNvPr>
          <p:cNvPicPr>
            <a:picLocks noChangeAspect="1"/>
          </p:cNvPicPr>
          <p:nvPr/>
        </p:nvPicPr>
        <p:blipFill>
          <a:blip r:embed="rId2"/>
          <a:stretch>
            <a:fillRect/>
          </a:stretch>
        </p:blipFill>
        <p:spPr>
          <a:xfrm>
            <a:off x="232287" y="2233672"/>
            <a:ext cx="2737206" cy="4425746"/>
          </a:xfrm>
          <a:prstGeom prst="rect">
            <a:avLst/>
          </a:prstGeom>
          <a:ln>
            <a:solidFill>
              <a:schemeClr val="tx1"/>
            </a:solidFill>
          </a:ln>
        </p:spPr>
      </p:pic>
      <p:sp>
        <p:nvSpPr>
          <p:cNvPr id="24" name="TextBox 23">
            <a:extLst>
              <a:ext uri="{FF2B5EF4-FFF2-40B4-BE49-F238E27FC236}">
                <a16:creationId xmlns:a16="http://schemas.microsoft.com/office/drawing/2014/main" id="{A7621F54-BBF3-4BE3-A43F-B5E68219B4EA}"/>
              </a:ext>
            </a:extLst>
          </p:cNvPr>
          <p:cNvSpPr txBox="1"/>
          <p:nvPr/>
        </p:nvSpPr>
        <p:spPr>
          <a:xfrm>
            <a:off x="232287" y="1763708"/>
            <a:ext cx="6466008" cy="338554"/>
          </a:xfrm>
          <a:prstGeom prst="rect">
            <a:avLst/>
          </a:prstGeom>
          <a:solidFill>
            <a:schemeClr val="bg1"/>
          </a:solidFill>
          <a:ln>
            <a:solidFill>
              <a:schemeClr val="tx1"/>
            </a:solidFill>
          </a:ln>
        </p:spPr>
        <p:txBody>
          <a:bodyPr wrap="square" rtlCol="0">
            <a:spAutoFit/>
          </a:bodyPr>
          <a:lstStyle/>
          <a:p>
            <a:r>
              <a:rPr lang="en-GB" sz="1600" b="1" i="1" dirty="0"/>
              <a:t>Example taken from the 2022 Phonics Screening Check, page 21.</a:t>
            </a:r>
          </a:p>
        </p:txBody>
      </p:sp>
      <p:pic>
        <p:nvPicPr>
          <p:cNvPr id="11" name="Picture 10">
            <a:extLst>
              <a:ext uri="{FF2B5EF4-FFF2-40B4-BE49-F238E27FC236}">
                <a16:creationId xmlns:a16="http://schemas.microsoft.com/office/drawing/2014/main" id="{301EBB2B-2644-4841-9866-7E7555DDA94D}"/>
              </a:ext>
            </a:extLst>
          </p:cNvPr>
          <p:cNvPicPr>
            <a:picLocks noChangeAspect="1"/>
          </p:cNvPicPr>
          <p:nvPr/>
        </p:nvPicPr>
        <p:blipFill>
          <a:blip r:embed="rId3"/>
          <a:stretch>
            <a:fillRect/>
          </a:stretch>
        </p:blipFill>
        <p:spPr>
          <a:xfrm>
            <a:off x="8750342" y="2512841"/>
            <a:ext cx="3104896" cy="1356290"/>
          </a:xfrm>
          <a:prstGeom prst="rect">
            <a:avLst/>
          </a:prstGeom>
        </p:spPr>
      </p:pic>
      <p:grpSp>
        <p:nvGrpSpPr>
          <p:cNvPr id="14" name="Group 13">
            <a:extLst>
              <a:ext uri="{FF2B5EF4-FFF2-40B4-BE49-F238E27FC236}">
                <a16:creationId xmlns:a16="http://schemas.microsoft.com/office/drawing/2014/main" id="{41C332B9-B430-48F1-91C7-0311AA51E7D9}"/>
              </a:ext>
            </a:extLst>
          </p:cNvPr>
          <p:cNvGrpSpPr/>
          <p:nvPr/>
        </p:nvGrpSpPr>
        <p:grpSpPr>
          <a:xfrm>
            <a:off x="8722360" y="1793495"/>
            <a:ext cx="1609810" cy="723656"/>
            <a:chOff x="8750342" y="3039723"/>
            <a:chExt cx="1609810" cy="723656"/>
          </a:xfrm>
        </p:grpSpPr>
        <p:pic>
          <p:nvPicPr>
            <p:cNvPr id="27" name="Picture 26">
              <a:extLst>
                <a:ext uri="{FF2B5EF4-FFF2-40B4-BE49-F238E27FC236}">
                  <a16:creationId xmlns:a16="http://schemas.microsoft.com/office/drawing/2014/main" id="{F8C7EC99-0A65-4E75-9F8A-7B98F31B99D4}"/>
                </a:ext>
              </a:extLst>
            </p:cNvPr>
            <p:cNvPicPr>
              <a:picLocks noChangeAspect="1"/>
            </p:cNvPicPr>
            <p:nvPr/>
          </p:nvPicPr>
          <p:blipFill>
            <a:blip r:embed="rId3"/>
            <a:stretch>
              <a:fillRect/>
            </a:stretch>
          </p:blipFill>
          <p:spPr>
            <a:xfrm>
              <a:off x="8750342" y="3060177"/>
              <a:ext cx="1609810" cy="703202"/>
            </a:xfrm>
            <a:prstGeom prst="rect">
              <a:avLst/>
            </a:prstGeom>
          </p:spPr>
        </p:pic>
        <p:pic>
          <p:nvPicPr>
            <p:cNvPr id="1028" name="Picture 4" descr="Index finger clipart. Free download transparent .PNG | Creazilla">
              <a:extLst>
                <a:ext uri="{FF2B5EF4-FFF2-40B4-BE49-F238E27FC236}">
                  <a16:creationId xmlns:a16="http://schemas.microsoft.com/office/drawing/2014/main" id="{EF045BDA-22AE-4D5F-8A8F-372A78BAB8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84690" y="3039723"/>
              <a:ext cx="745822" cy="6068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Group 14">
            <a:extLst>
              <a:ext uri="{FF2B5EF4-FFF2-40B4-BE49-F238E27FC236}">
                <a16:creationId xmlns:a16="http://schemas.microsoft.com/office/drawing/2014/main" id="{A3F0A5F3-025E-46DB-A437-3A56C53DD631}"/>
              </a:ext>
            </a:extLst>
          </p:cNvPr>
          <p:cNvGrpSpPr/>
          <p:nvPr/>
        </p:nvGrpSpPr>
        <p:grpSpPr>
          <a:xfrm>
            <a:off x="10321921" y="1808757"/>
            <a:ext cx="1506077" cy="689667"/>
            <a:chOff x="10349903" y="3054985"/>
            <a:chExt cx="1506077" cy="689667"/>
          </a:xfrm>
        </p:grpSpPr>
        <p:pic>
          <p:nvPicPr>
            <p:cNvPr id="29" name="Picture 28">
              <a:extLst>
                <a:ext uri="{FF2B5EF4-FFF2-40B4-BE49-F238E27FC236}">
                  <a16:creationId xmlns:a16="http://schemas.microsoft.com/office/drawing/2014/main" id="{C488164B-F4A3-4450-853A-1329EFADD13E}"/>
                </a:ext>
              </a:extLst>
            </p:cNvPr>
            <p:cNvPicPr>
              <a:picLocks noChangeAspect="1"/>
            </p:cNvPicPr>
            <p:nvPr/>
          </p:nvPicPr>
          <p:blipFill>
            <a:blip r:embed="rId3"/>
            <a:stretch>
              <a:fillRect/>
            </a:stretch>
          </p:blipFill>
          <p:spPr>
            <a:xfrm>
              <a:off x="10349903" y="3060177"/>
              <a:ext cx="1506077" cy="684475"/>
            </a:xfrm>
            <a:prstGeom prst="rect">
              <a:avLst/>
            </a:prstGeom>
          </p:spPr>
        </p:pic>
        <p:pic>
          <p:nvPicPr>
            <p:cNvPr id="34" name="Picture 4" descr="Index finger clipart. Free download transparent .PNG | Creazilla">
              <a:extLst>
                <a:ext uri="{FF2B5EF4-FFF2-40B4-BE49-F238E27FC236}">
                  <a16:creationId xmlns:a16="http://schemas.microsoft.com/office/drawing/2014/main" id="{64D66F1E-C95F-40F8-B7B2-2148A0101C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61873" y="3054985"/>
              <a:ext cx="745822" cy="606800"/>
            </a:xfrm>
            <a:prstGeom prst="rect">
              <a:avLst/>
            </a:prstGeom>
            <a:noFill/>
            <a:extLst>
              <a:ext uri="{909E8E84-426E-40DD-AFC4-6F175D3DCCD1}">
                <a14:hiddenFill xmlns:a14="http://schemas.microsoft.com/office/drawing/2010/main">
                  <a:solidFill>
                    <a:srgbClr val="FFFFFF"/>
                  </a:solidFill>
                </a14:hiddenFill>
              </a:ext>
            </a:extLst>
          </p:spPr>
        </p:pic>
      </p:grpSp>
      <p:pic>
        <p:nvPicPr>
          <p:cNvPr id="17" name="Picture 16">
            <a:extLst>
              <a:ext uri="{FF2B5EF4-FFF2-40B4-BE49-F238E27FC236}">
                <a16:creationId xmlns:a16="http://schemas.microsoft.com/office/drawing/2014/main" id="{E96ABFB4-1CCB-4FE4-A20C-9F0838184E7C}"/>
              </a:ext>
            </a:extLst>
          </p:cNvPr>
          <p:cNvPicPr>
            <a:picLocks noChangeAspect="1"/>
          </p:cNvPicPr>
          <p:nvPr/>
        </p:nvPicPr>
        <p:blipFill>
          <a:blip r:embed="rId5"/>
          <a:stretch>
            <a:fillRect/>
          </a:stretch>
        </p:blipFill>
        <p:spPr>
          <a:xfrm>
            <a:off x="8735299" y="4231122"/>
            <a:ext cx="3173243" cy="1467270"/>
          </a:xfrm>
          <a:prstGeom prst="rect">
            <a:avLst/>
          </a:prstGeom>
        </p:spPr>
      </p:pic>
      <p:sp>
        <p:nvSpPr>
          <p:cNvPr id="18" name="TextBox 17">
            <a:extLst>
              <a:ext uri="{FF2B5EF4-FFF2-40B4-BE49-F238E27FC236}">
                <a16:creationId xmlns:a16="http://schemas.microsoft.com/office/drawing/2014/main" id="{332DF11E-1889-4200-9784-2C2897D859E1}"/>
              </a:ext>
            </a:extLst>
          </p:cNvPr>
          <p:cNvSpPr txBox="1"/>
          <p:nvPr/>
        </p:nvSpPr>
        <p:spPr>
          <a:xfrm>
            <a:off x="8753575" y="5808120"/>
            <a:ext cx="3101663" cy="954107"/>
          </a:xfrm>
          <a:prstGeom prst="rect">
            <a:avLst/>
          </a:prstGeom>
          <a:solidFill>
            <a:schemeClr val="bg1"/>
          </a:solidFill>
          <a:ln>
            <a:solidFill>
              <a:schemeClr val="tx1"/>
            </a:solidFill>
          </a:ln>
        </p:spPr>
        <p:txBody>
          <a:bodyPr wrap="square" rtlCol="0">
            <a:spAutoFit/>
          </a:bodyPr>
          <a:lstStyle/>
          <a:p>
            <a:pPr algn="ctr"/>
            <a:r>
              <a:rPr lang="en-GB" sz="1400" dirty="0">
                <a:latin typeface="Comic Sans MS" panose="030F0702030302020204" pitchFamily="66" charset="0"/>
              </a:rPr>
              <a:t>“m</a:t>
            </a:r>
            <a:r>
              <a:rPr lang="en-GB" sz="1400" dirty="0">
                <a:solidFill>
                  <a:schemeClr val="accent5">
                    <a:lumMod val="75000"/>
                  </a:schemeClr>
                </a:solidFill>
                <a:latin typeface="Comic Sans MS" panose="030F0702030302020204" pitchFamily="66" charset="0"/>
              </a:rPr>
              <a:t>o</a:t>
            </a:r>
            <a:r>
              <a:rPr lang="en-GB" sz="1400" dirty="0">
                <a:latin typeface="Comic Sans MS" panose="030F0702030302020204" pitchFamily="66" charset="0"/>
              </a:rPr>
              <a:t>d</a:t>
            </a:r>
            <a:r>
              <a:rPr lang="en-GB" sz="1400" dirty="0">
                <a:solidFill>
                  <a:schemeClr val="accent5">
                    <a:lumMod val="75000"/>
                  </a:schemeClr>
                </a:solidFill>
                <a:latin typeface="Comic Sans MS" panose="030F0702030302020204" pitchFamily="66" charset="0"/>
              </a:rPr>
              <a:t>e</a:t>
            </a:r>
            <a:r>
              <a:rPr lang="en-GB" sz="1400" dirty="0">
                <a:latin typeface="Comic Sans MS" panose="030F0702030302020204" pitchFamily="66" charset="0"/>
              </a:rPr>
              <a:t> – ern” (That is not a real word)</a:t>
            </a:r>
          </a:p>
          <a:p>
            <a:pPr algn="ctr"/>
            <a:endParaRPr lang="en-GB" sz="1400" dirty="0">
              <a:latin typeface="Comic Sans MS" panose="030F0702030302020204" pitchFamily="66" charset="0"/>
            </a:endParaRPr>
          </a:p>
          <a:p>
            <a:pPr algn="ctr"/>
            <a:r>
              <a:rPr lang="en-GB" sz="1400" dirty="0">
                <a:latin typeface="Comic Sans MS" panose="030F0702030302020204" pitchFamily="66" charset="0"/>
              </a:rPr>
              <a:t>“m-o-d-</a:t>
            </a:r>
            <a:r>
              <a:rPr lang="en-GB" sz="1400" dirty="0" err="1">
                <a:latin typeface="Comic Sans MS" panose="030F0702030302020204" pitchFamily="66" charset="0"/>
              </a:rPr>
              <a:t>er</a:t>
            </a:r>
            <a:r>
              <a:rPr lang="en-GB" sz="1400" dirty="0">
                <a:latin typeface="Comic Sans MS" panose="030F0702030302020204" pitchFamily="66" charset="0"/>
              </a:rPr>
              <a:t>-n” (That is a real word)</a:t>
            </a:r>
          </a:p>
        </p:txBody>
      </p:sp>
      <p:sp>
        <p:nvSpPr>
          <p:cNvPr id="19" name="Explosion: 8 Points 18">
            <a:extLst>
              <a:ext uri="{FF2B5EF4-FFF2-40B4-BE49-F238E27FC236}">
                <a16:creationId xmlns:a16="http://schemas.microsoft.com/office/drawing/2014/main" id="{C7568A28-1E8A-42D6-A2F3-7EAA4031B43C}"/>
              </a:ext>
            </a:extLst>
          </p:cNvPr>
          <p:cNvSpPr/>
          <p:nvPr/>
        </p:nvSpPr>
        <p:spPr>
          <a:xfrm>
            <a:off x="283458" y="4590288"/>
            <a:ext cx="374910" cy="25603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Explosion: 8 Points 46">
            <a:extLst>
              <a:ext uri="{FF2B5EF4-FFF2-40B4-BE49-F238E27FC236}">
                <a16:creationId xmlns:a16="http://schemas.microsoft.com/office/drawing/2014/main" id="{1193224F-DA42-41C0-A9EC-2D4586C01578}"/>
              </a:ext>
            </a:extLst>
          </p:cNvPr>
          <p:cNvSpPr/>
          <p:nvPr/>
        </p:nvSpPr>
        <p:spPr>
          <a:xfrm>
            <a:off x="259719" y="5698392"/>
            <a:ext cx="374910" cy="25603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909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5">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animBg="1"/>
      <p:bldP spid="19"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01105" y="199463"/>
            <a:ext cx="9879998" cy="732866"/>
          </a:xfrm>
          <a:solidFill>
            <a:schemeClr val="bg1"/>
          </a:solidFill>
          <a:ln>
            <a:solidFill>
              <a:schemeClr val="tx1"/>
            </a:solidFill>
          </a:ln>
        </p:spPr>
        <p:txBody>
          <a:bodyPr>
            <a:normAutofit/>
          </a:bodyPr>
          <a:lstStyle/>
          <a:p>
            <a:pPr algn="ctr"/>
            <a:r>
              <a:rPr lang="en-GB" sz="4000" b="1" u="sng" dirty="0">
                <a:effectLst>
                  <a:outerShdw blurRad="38100" dist="38100" dir="2700000" algn="tl">
                    <a:srgbClr val="000000">
                      <a:alpha val="43137"/>
                    </a:srgbClr>
                  </a:outerShdw>
                </a:effectLst>
                <a:latin typeface="Comic Sans MS" panose="030F0702030302020204" pitchFamily="66" charset="0"/>
              </a:rPr>
              <a:t>Resources/Tips to help your child</a:t>
            </a:r>
          </a:p>
        </p:txBody>
      </p:sp>
      <p:sp>
        <p:nvSpPr>
          <p:cNvPr id="9" name="TextBox 8">
            <a:extLst>
              <a:ext uri="{FF2B5EF4-FFF2-40B4-BE49-F238E27FC236}">
                <a16:creationId xmlns:a16="http://schemas.microsoft.com/office/drawing/2014/main" id="{D5F7847A-220C-4314-B196-F4E514C7CBB0}"/>
              </a:ext>
            </a:extLst>
          </p:cNvPr>
          <p:cNvSpPr txBox="1"/>
          <p:nvPr/>
        </p:nvSpPr>
        <p:spPr>
          <a:xfrm>
            <a:off x="2613817" y="1482383"/>
            <a:ext cx="5170839" cy="1477328"/>
          </a:xfrm>
          <a:prstGeom prst="rect">
            <a:avLst/>
          </a:prstGeom>
          <a:solidFill>
            <a:schemeClr val="bg1">
              <a:lumMod val="85000"/>
            </a:schemeClr>
          </a:solidFill>
          <a:ln>
            <a:solidFill>
              <a:schemeClr val="accent2">
                <a:lumMod val="75000"/>
              </a:schemeClr>
            </a:solidFill>
          </a:ln>
        </p:spPr>
        <p:txBody>
          <a:bodyPr wrap="square" rtlCol="0">
            <a:spAutoFit/>
          </a:bodyPr>
          <a:lstStyle/>
          <a:p>
            <a:pPr algn="ctr"/>
            <a:r>
              <a:rPr lang="en-GB" b="1" dirty="0">
                <a:latin typeface="Comic Sans MS" panose="030F0702030302020204" pitchFamily="66" charset="0"/>
              </a:rPr>
              <a:t>Alongside the Bookmarks, we will be administering a QR code that can be scanned using a SMART device. These have got a sample of real and nonsense words for children to practise.</a:t>
            </a:r>
          </a:p>
        </p:txBody>
      </p:sp>
      <p:pic>
        <p:nvPicPr>
          <p:cNvPr id="3" name="Picture 2">
            <a:extLst>
              <a:ext uri="{FF2B5EF4-FFF2-40B4-BE49-F238E27FC236}">
                <a16:creationId xmlns:a16="http://schemas.microsoft.com/office/drawing/2014/main" id="{7113710A-6C16-4A1E-8C60-F20C2F67DD1C}"/>
              </a:ext>
            </a:extLst>
          </p:cNvPr>
          <p:cNvPicPr>
            <a:picLocks noChangeAspect="1"/>
          </p:cNvPicPr>
          <p:nvPr/>
        </p:nvPicPr>
        <p:blipFill>
          <a:blip r:embed="rId2"/>
          <a:stretch>
            <a:fillRect/>
          </a:stretch>
        </p:blipFill>
        <p:spPr>
          <a:xfrm>
            <a:off x="2206473" y="3509766"/>
            <a:ext cx="9265945" cy="2674705"/>
          </a:xfrm>
          <a:prstGeom prst="rect">
            <a:avLst/>
          </a:prstGeom>
        </p:spPr>
      </p:pic>
      <p:pic>
        <p:nvPicPr>
          <p:cNvPr id="4" name="Picture 3">
            <a:extLst>
              <a:ext uri="{FF2B5EF4-FFF2-40B4-BE49-F238E27FC236}">
                <a16:creationId xmlns:a16="http://schemas.microsoft.com/office/drawing/2014/main" id="{4965BCBE-4F94-4F5A-BDBB-AF3552B30D3C}"/>
              </a:ext>
            </a:extLst>
          </p:cNvPr>
          <p:cNvPicPr>
            <a:picLocks noChangeAspect="1"/>
          </p:cNvPicPr>
          <p:nvPr/>
        </p:nvPicPr>
        <p:blipFill>
          <a:blip r:embed="rId3"/>
          <a:stretch>
            <a:fillRect/>
          </a:stretch>
        </p:blipFill>
        <p:spPr>
          <a:xfrm>
            <a:off x="353145" y="1652903"/>
            <a:ext cx="1463167" cy="4359018"/>
          </a:xfrm>
          <a:prstGeom prst="rect">
            <a:avLst/>
          </a:prstGeom>
        </p:spPr>
      </p:pic>
    </p:spTree>
    <p:extLst>
      <p:ext uri="{BB962C8B-B14F-4D97-AF65-F5344CB8AC3E}">
        <p14:creationId xmlns:p14="http://schemas.microsoft.com/office/powerpoint/2010/main" val="933393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49407" y="243110"/>
            <a:ext cx="9879998" cy="682437"/>
          </a:xfrm>
        </p:spPr>
        <p:txBody>
          <a:bodyPr>
            <a:normAutofit fontScale="90000"/>
          </a:bodyPr>
          <a:lstStyle/>
          <a:p>
            <a:pPr algn="ctr"/>
            <a:r>
              <a:rPr lang="en-GB" sz="4000" b="1" u="sng" dirty="0">
                <a:effectLst>
                  <a:outerShdw blurRad="38100" dist="38100" dir="2700000" algn="tl">
                    <a:srgbClr val="000000">
                      <a:alpha val="43137"/>
                    </a:srgbClr>
                  </a:outerShdw>
                </a:effectLst>
                <a:latin typeface="Comic Sans MS" panose="030F0702030302020204" pitchFamily="66" charset="0"/>
              </a:rPr>
              <a:t>Games! Additional ways to practise phonics</a:t>
            </a:r>
          </a:p>
        </p:txBody>
      </p:sp>
      <p:pic>
        <p:nvPicPr>
          <p:cNvPr id="4" name="Picture 3">
            <a:extLst>
              <a:ext uri="{FF2B5EF4-FFF2-40B4-BE49-F238E27FC236}">
                <a16:creationId xmlns:a16="http://schemas.microsoft.com/office/drawing/2014/main" id="{0246B031-79C1-4592-B2AA-078D0C266120}"/>
              </a:ext>
            </a:extLst>
          </p:cNvPr>
          <p:cNvPicPr>
            <a:picLocks noChangeAspect="1"/>
          </p:cNvPicPr>
          <p:nvPr/>
        </p:nvPicPr>
        <p:blipFill>
          <a:blip r:embed="rId2"/>
          <a:stretch>
            <a:fillRect/>
          </a:stretch>
        </p:blipFill>
        <p:spPr>
          <a:xfrm>
            <a:off x="6285852" y="1717614"/>
            <a:ext cx="5685724" cy="3611880"/>
          </a:xfrm>
          <a:prstGeom prst="rect">
            <a:avLst/>
          </a:prstGeom>
          <a:ln w="38100">
            <a:solidFill>
              <a:schemeClr val="accent2">
                <a:lumMod val="75000"/>
              </a:schemeClr>
            </a:solidFill>
          </a:ln>
        </p:spPr>
      </p:pic>
      <p:sp>
        <p:nvSpPr>
          <p:cNvPr id="10" name="Rectangle 9">
            <a:extLst>
              <a:ext uri="{FF2B5EF4-FFF2-40B4-BE49-F238E27FC236}">
                <a16:creationId xmlns:a16="http://schemas.microsoft.com/office/drawing/2014/main" id="{BB1CB0EA-E169-43A1-AF3A-C1F436482492}"/>
              </a:ext>
            </a:extLst>
          </p:cNvPr>
          <p:cNvSpPr/>
          <p:nvPr/>
        </p:nvSpPr>
        <p:spPr>
          <a:xfrm>
            <a:off x="6447239" y="5585847"/>
            <a:ext cx="6506098" cy="646331"/>
          </a:xfrm>
          <a:prstGeom prst="rect">
            <a:avLst/>
          </a:prstGeom>
        </p:spPr>
        <p:txBody>
          <a:bodyPr wrap="square">
            <a:spAutoFit/>
          </a:bodyPr>
          <a:lstStyle/>
          <a:p>
            <a:r>
              <a:rPr lang="en-GB" dirty="0">
                <a:hlinkClick r:id="rId3"/>
              </a:rPr>
              <a:t>https://www.ictgames.com/mobilePage/soundSayer/</a:t>
            </a:r>
            <a:endParaRPr lang="en-GB" dirty="0"/>
          </a:p>
          <a:p>
            <a:endParaRPr lang="en-GB" dirty="0"/>
          </a:p>
        </p:txBody>
      </p:sp>
      <p:sp>
        <p:nvSpPr>
          <p:cNvPr id="11" name="TextBox 10">
            <a:extLst>
              <a:ext uri="{FF2B5EF4-FFF2-40B4-BE49-F238E27FC236}">
                <a16:creationId xmlns:a16="http://schemas.microsoft.com/office/drawing/2014/main" id="{11C4E2C8-F7DD-4397-97E3-BCBD6B73171B}"/>
              </a:ext>
            </a:extLst>
          </p:cNvPr>
          <p:cNvSpPr txBox="1"/>
          <p:nvPr/>
        </p:nvSpPr>
        <p:spPr>
          <a:xfrm>
            <a:off x="209380" y="1769165"/>
            <a:ext cx="5685725" cy="1754326"/>
          </a:xfrm>
          <a:prstGeom prst="rect">
            <a:avLst/>
          </a:prstGeom>
          <a:solidFill>
            <a:schemeClr val="bg1"/>
          </a:solidFill>
          <a:ln w="38100">
            <a:solidFill>
              <a:schemeClr val="accent2">
                <a:lumMod val="75000"/>
              </a:schemeClr>
            </a:solidFill>
          </a:ln>
        </p:spPr>
        <p:txBody>
          <a:bodyPr wrap="square" rtlCol="0">
            <a:spAutoFit/>
          </a:bodyPr>
          <a:lstStyle/>
          <a:p>
            <a:r>
              <a:rPr lang="en-GB" dirty="0"/>
              <a:t>This game has ready-made words for each of the graphemes taught in Year 1. </a:t>
            </a:r>
          </a:p>
          <a:p>
            <a:endParaRPr lang="en-GB" dirty="0"/>
          </a:p>
          <a:p>
            <a:r>
              <a:rPr lang="en-GB" dirty="0"/>
              <a:t>Bear in mind, that in the actual PSC there will be </a:t>
            </a:r>
            <a:r>
              <a:rPr lang="en-GB" b="1" u="sng" dirty="0"/>
              <a:t>no sound buttons</a:t>
            </a:r>
            <a:r>
              <a:rPr lang="en-GB" dirty="0"/>
              <a:t> underneath the but we don’t use sound buttons in the teaching of phonics so these can be ignored. </a:t>
            </a:r>
          </a:p>
        </p:txBody>
      </p:sp>
      <p:sp>
        <p:nvSpPr>
          <p:cNvPr id="6" name="TextBox 5">
            <a:extLst>
              <a:ext uri="{FF2B5EF4-FFF2-40B4-BE49-F238E27FC236}">
                <a16:creationId xmlns:a16="http://schemas.microsoft.com/office/drawing/2014/main" id="{AFB745BE-BEAA-47DB-BCCE-C2CD0B1D6B1E}"/>
              </a:ext>
            </a:extLst>
          </p:cNvPr>
          <p:cNvSpPr txBox="1"/>
          <p:nvPr/>
        </p:nvSpPr>
        <p:spPr>
          <a:xfrm>
            <a:off x="485449" y="4315558"/>
            <a:ext cx="5133585" cy="1200329"/>
          </a:xfrm>
          <a:prstGeom prst="rect">
            <a:avLst/>
          </a:prstGeom>
          <a:solidFill>
            <a:schemeClr val="bg1">
              <a:lumMod val="95000"/>
            </a:schemeClr>
          </a:solidFill>
        </p:spPr>
        <p:txBody>
          <a:bodyPr wrap="square" rtlCol="0">
            <a:spAutoFit/>
          </a:bodyPr>
          <a:lstStyle/>
          <a:p>
            <a:pPr algn="ctr"/>
            <a:r>
              <a:rPr lang="en-GB" b="1" u="sng" dirty="0">
                <a:solidFill>
                  <a:schemeClr val="accent3">
                    <a:lumMod val="75000"/>
                  </a:schemeClr>
                </a:solidFill>
              </a:rPr>
              <a:t>You can find other Phonics games on Top Marks as well;</a:t>
            </a:r>
          </a:p>
          <a:p>
            <a:pPr algn="ctr"/>
            <a:r>
              <a:rPr lang="en-GB" dirty="0">
                <a:hlinkClick r:id="rId4"/>
              </a:rPr>
              <a:t>https://www.topmarks.co.uk/english-games/5-7-years/letters-and-sounds</a:t>
            </a:r>
            <a:endParaRPr lang="en-GB" dirty="0"/>
          </a:p>
        </p:txBody>
      </p:sp>
    </p:spTree>
    <p:extLst>
      <p:ext uri="{BB962C8B-B14F-4D97-AF65-F5344CB8AC3E}">
        <p14:creationId xmlns:p14="http://schemas.microsoft.com/office/powerpoint/2010/main" val="252857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49407" y="243110"/>
            <a:ext cx="9879998" cy="764596"/>
          </a:xfrm>
          <a:solidFill>
            <a:schemeClr val="bg1"/>
          </a:solidFill>
          <a:ln>
            <a:solidFill>
              <a:schemeClr val="tx1"/>
            </a:solidFill>
          </a:ln>
        </p:spPr>
        <p:txBody>
          <a:bodyPr>
            <a:normAutofit/>
          </a:bodyPr>
          <a:lstStyle/>
          <a:p>
            <a:pPr algn="ctr"/>
            <a:r>
              <a:rPr lang="en-GB" sz="4000" b="1" u="sng" dirty="0">
                <a:effectLst>
                  <a:outerShdw blurRad="38100" dist="38100" dir="2700000" algn="tl">
                    <a:srgbClr val="000000">
                      <a:alpha val="43137"/>
                    </a:srgbClr>
                  </a:outerShdw>
                </a:effectLst>
                <a:latin typeface="Comic Sans MS" panose="030F0702030302020204" pitchFamily="66" charset="0"/>
              </a:rPr>
              <a:t>Questions</a:t>
            </a:r>
          </a:p>
        </p:txBody>
      </p:sp>
      <p:sp>
        <p:nvSpPr>
          <p:cNvPr id="11" name="TextBox 10">
            <a:extLst>
              <a:ext uri="{FF2B5EF4-FFF2-40B4-BE49-F238E27FC236}">
                <a16:creationId xmlns:a16="http://schemas.microsoft.com/office/drawing/2014/main" id="{11C4E2C8-F7DD-4397-97E3-BCBD6B73171B}"/>
              </a:ext>
            </a:extLst>
          </p:cNvPr>
          <p:cNvSpPr txBox="1"/>
          <p:nvPr/>
        </p:nvSpPr>
        <p:spPr>
          <a:xfrm>
            <a:off x="240104" y="1371600"/>
            <a:ext cx="11711790" cy="461665"/>
          </a:xfrm>
          <a:prstGeom prst="rect">
            <a:avLst/>
          </a:prstGeom>
          <a:solidFill>
            <a:schemeClr val="bg1"/>
          </a:solidFill>
          <a:ln w="38100">
            <a:solidFill>
              <a:schemeClr val="accent2">
                <a:lumMod val="75000"/>
              </a:schemeClr>
            </a:solidFill>
          </a:ln>
        </p:spPr>
        <p:txBody>
          <a:bodyPr wrap="square" rtlCol="0">
            <a:spAutoFit/>
          </a:bodyPr>
          <a:lstStyle/>
          <a:p>
            <a:pPr algn="ctr"/>
            <a:r>
              <a:rPr lang="en-GB" sz="2400" dirty="0">
                <a:latin typeface="Comic Sans MS" panose="030F0702030302020204" pitchFamily="66" charset="0"/>
              </a:rPr>
              <a:t>Thank you so much for your time. If you have any questions then please just ask. </a:t>
            </a:r>
          </a:p>
        </p:txBody>
      </p:sp>
      <p:sp>
        <p:nvSpPr>
          <p:cNvPr id="6" name="TextBox 5">
            <a:extLst>
              <a:ext uri="{FF2B5EF4-FFF2-40B4-BE49-F238E27FC236}">
                <a16:creationId xmlns:a16="http://schemas.microsoft.com/office/drawing/2014/main" id="{6C90EF68-D76B-449C-8ED0-F6E493FE12F6}"/>
              </a:ext>
            </a:extLst>
          </p:cNvPr>
          <p:cNvSpPr txBox="1"/>
          <p:nvPr/>
        </p:nvSpPr>
        <p:spPr>
          <a:xfrm>
            <a:off x="3956481" y="2530899"/>
            <a:ext cx="4279037" cy="1200329"/>
          </a:xfrm>
          <a:prstGeom prst="rect">
            <a:avLst/>
          </a:prstGeom>
          <a:solidFill>
            <a:schemeClr val="bg1"/>
          </a:solidFill>
          <a:ln>
            <a:solidFill>
              <a:schemeClr val="tx1"/>
            </a:solidFill>
          </a:ln>
        </p:spPr>
        <p:txBody>
          <a:bodyPr wrap="square" rtlCol="0">
            <a:spAutoFit/>
          </a:bodyPr>
          <a:lstStyle/>
          <a:p>
            <a:pPr algn="ctr"/>
            <a:r>
              <a:rPr lang="en-GB" dirty="0">
                <a:latin typeface="Comic Sans MS" panose="030F0702030302020204" pitchFamily="66" charset="0"/>
              </a:rPr>
              <a:t>All of today’s information can be found on the class page on our school website and we will email a copy to everyone. </a:t>
            </a:r>
          </a:p>
        </p:txBody>
      </p:sp>
    </p:spTree>
    <p:extLst>
      <p:ext uri="{BB962C8B-B14F-4D97-AF65-F5344CB8AC3E}">
        <p14:creationId xmlns:p14="http://schemas.microsoft.com/office/powerpoint/2010/main" val="1356320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72d1bb67-4460-490c-b16a-9bafd69d0ff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B68F5B4ED2E604280FAD5FC9751865D" ma:contentTypeVersion="15" ma:contentTypeDescription="Create a new document." ma:contentTypeScope="" ma:versionID="197ca975fbf930de59652fbe13421b65">
  <xsd:schema xmlns:xsd="http://www.w3.org/2001/XMLSchema" xmlns:xs="http://www.w3.org/2001/XMLSchema" xmlns:p="http://schemas.microsoft.com/office/2006/metadata/properties" xmlns:ns3="72d1bb67-4460-490c-b16a-9bafd69d0ff5" targetNamespace="http://schemas.microsoft.com/office/2006/metadata/properties" ma:root="true" ma:fieldsID="72b6487682d20631a8fb0a80b0dd1114" ns3:_="">
    <xsd:import namespace="72d1bb67-4460-490c-b16a-9bafd69d0ff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MediaServiceObjectDetectorVersions" minOccurs="0"/>
                <xsd:element ref="ns3:MediaServiceSystemTags" minOccurs="0"/>
                <xsd:element ref="ns3:_activity"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d1bb67-4460-490c-b16a-9bafd69d0f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_activity" ma:index="21" nillable="true" ma:displayName="_activity" ma:hidden="true" ma:internalName="_activity">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D71D62-C8DF-495B-83AB-D8CFAC501786}">
  <ds:schemaRefs>
    <ds:schemaRef ds:uri="http://schemas.microsoft.com/sharepoint/v3/contenttype/forms"/>
  </ds:schemaRefs>
</ds:datastoreItem>
</file>

<file path=customXml/itemProps2.xml><?xml version="1.0" encoding="utf-8"?>
<ds:datastoreItem xmlns:ds="http://schemas.openxmlformats.org/officeDocument/2006/customXml" ds:itemID="{A2411612-692E-4004-9146-7C8DC7FB62C1}">
  <ds:schemaRefs>
    <ds:schemaRef ds:uri="http://purl.org/dc/elements/1.1/"/>
    <ds:schemaRef ds:uri="http://purl.org/dc/terms/"/>
    <ds:schemaRef ds:uri="http://schemas.microsoft.com/office/2006/documentManagement/types"/>
    <ds:schemaRef ds:uri="72d1bb67-4460-490c-b16a-9bafd69d0ff5"/>
    <ds:schemaRef ds:uri="http://schemas.microsoft.com/office/infopath/2007/PartnerControls"/>
    <ds:schemaRef ds:uri="http://schemas.microsoft.com/office/2006/metadata/properties"/>
    <ds:schemaRef ds:uri="http://purl.org/dc/dcmitype/"/>
    <ds:schemaRef ds:uri="http://www.w3.org/XML/1998/namespace"/>
    <ds:schemaRef ds:uri="http://schemas.openxmlformats.org/package/2006/metadata/core-properties"/>
  </ds:schemaRefs>
</ds:datastoreItem>
</file>

<file path=customXml/itemProps3.xml><?xml version="1.0" encoding="utf-8"?>
<ds:datastoreItem xmlns:ds="http://schemas.openxmlformats.org/officeDocument/2006/customXml" ds:itemID="{0F08305B-7F2C-4282-8DE2-6C048E3E83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d1bb67-4460-490c-b16a-9bafd69d0f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35</TotalTime>
  <Words>1121</Words>
  <Application>Microsoft Office PowerPoint</Application>
  <PresentationFormat>Widescreen</PresentationFormat>
  <Paragraphs>71</Paragraphs>
  <Slides>9</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Retrospect</vt:lpstr>
      <vt:lpstr>Phonics Screening Check  Week Beginning Monday 9th June</vt:lpstr>
      <vt:lpstr>What is the Phonics Screening Check?</vt:lpstr>
      <vt:lpstr>What is the Phonics Screening Check?</vt:lpstr>
      <vt:lpstr>What does it look like?</vt:lpstr>
      <vt:lpstr>PowerPoint Presentation</vt:lpstr>
      <vt:lpstr>PowerPoint Presentation</vt:lpstr>
      <vt:lpstr>Resources/Tips to help your child</vt:lpstr>
      <vt:lpstr>Games! Additional ways to practise phonics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Screening Check Week Beginning Monday 6th June</dc:title>
  <dc:creator>Jonathan Armishaw</dc:creator>
  <cp:lastModifiedBy>Louise Breen</cp:lastModifiedBy>
  <cp:revision>47</cp:revision>
  <dcterms:created xsi:type="dcterms:W3CDTF">2022-04-26T20:51:28Z</dcterms:created>
  <dcterms:modified xsi:type="dcterms:W3CDTF">2025-03-05T12:33:22Z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0x0101009B68F5B4ED2E604280FAD5FC9751865D</vt:lpwstr>
  </property>
  <property fmtid="{D5CDD505-2E9C-101B-9397-08002B2CF9AE}" pid="3" name="MediaServiceImageTags">
    <vt:lpwstr/>
  </property>
</Properties>
</file>