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57" r:id="rId6"/>
    <p:sldId id="259" r:id="rId7"/>
    <p:sldId id="260" r:id="rId8"/>
    <p:sldId id="263" r:id="rId9"/>
    <p:sldId id="264" r:id="rId10"/>
    <p:sldId id="262" r:id="rId11"/>
    <p:sldId id="265" r:id="rId12"/>
    <p:sldId id="266" r:id="rId13"/>
    <p:sldId id="267"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97" d="100"/>
          <a:sy n="97" d="100"/>
        </p:scale>
        <p:origin x="144" y="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D2CDC42-6961-41EB-A816-DD7C3139A718}" type="datetimeFigureOut">
              <a:rPr lang="en-GB" smtClean="0"/>
              <a:t>19/04/2026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72048A-F285-4BF2-8962-54DEDC4C4556}" type="slidenum">
              <a:rPr lang="en-GB" smtClean="0"/>
              <a:t>‹#›</a:t>
            </a:fld>
            <a:endParaRPr lang="en-GB"/>
          </a:p>
        </p:txBody>
      </p:sp>
    </p:spTree>
    <p:extLst>
      <p:ext uri="{BB962C8B-B14F-4D97-AF65-F5344CB8AC3E}">
        <p14:creationId xmlns:p14="http://schemas.microsoft.com/office/powerpoint/2010/main" val="609368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2CDC42-6961-41EB-A816-DD7C3139A718}" type="datetimeFigureOut">
              <a:rPr lang="en-GB" smtClean="0"/>
              <a:t>19/04/2026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72048A-F285-4BF2-8962-54DEDC4C4556}" type="slidenum">
              <a:rPr lang="en-GB" smtClean="0"/>
              <a:t>‹#›</a:t>
            </a:fld>
            <a:endParaRPr lang="en-GB"/>
          </a:p>
        </p:txBody>
      </p:sp>
    </p:spTree>
    <p:extLst>
      <p:ext uri="{BB962C8B-B14F-4D97-AF65-F5344CB8AC3E}">
        <p14:creationId xmlns:p14="http://schemas.microsoft.com/office/powerpoint/2010/main" val="41520821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2CDC42-6961-41EB-A816-DD7C3139A718}" type="datetimeFigureOut">
              <a:rPr lang="en-GB" smtClean="0"/>
              <a:t>19/04/2026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72048A-F285-4BF2-8962-54DEDC4C4556}" type="slidenum">
              <a:rPr lang="en-GB" smtClean="0"/>
              <a:t>‹#›</a:t>
            </a:fld>
            <a:endParaRPr lang="en-GB"/>
          </a:p>
        </p:txBody>
      </p:sp>
    </p:spTree>
    <p:extLst>
      <p:ext uri="{BB962C8B-B14F-4D97-AF65-F5344CB8AC3E}">
        <p14:creationId xmlns:p14="http://schemas.microsoft.com/office/powerpoint/2010/main" val="4350591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D2CDC42-6961-41EB-A816-DD7C3139A718}" type="datetimeFigureOut">
              <a:rPr lang="en-GB" smtClean="0"/>
              <a:t>19/04/2026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372048A-F285-4BF2-8962-54DEDC4C4556}" type="slidenum">
              <a:rPr lang="en-GB" smtClean="0"/>
              <a:t>‹#›</a:t>
            </a:fld>
            <a:endParaRPr lang="en-GB"/>
          </a:p>
        </p:txBody>
      </p:sp>
    </p:spTree>
    <p:extLst>
      <p:ext uri="{BB962C8B-B14F-4D97-AF65-F5344CB8AC3E}">
        <p14:creationId xmlns:p14="http://schemas.microsoft.com/office/powerpoint/2010/main" val="19921043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D2CDC42-6961-41EB-A816-DD7C3139A718}" type="datetimeFigureOut">
              <a:rPr lang="en-GB" smtClean="0"/>
              <a:t>19/04/2026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372048A-F285-4BF2-8962-54DEDC4C4556}" type="slidenum">
              <a:rPr lang="en-GB" smtClean="0"/>
              <a:t>‹#›</a:t>
            </a:fld>
            <a:endParaRPr lang="en-GB"/>
          </a:p>
        </p:txBody>
      </p:sp>
    </p:spTree>
    <p:extLst>
      <p:ext uri="{BB962C8B-B14F-4D97-AF65-F5344CB8AC3E}">
        <p14:creationId xmlns:p14="http://schemas.microsoft.com/office/powerpoint/2010/main" val="13345033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D2CDC42-6961-41EB-A816-DD7C3139A718}" type="datetimeFigureOut">
              <a:rPr lang="en-GB" smtClean="0"/>
              <a:t>19/04/2026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372048A-F285-4BF2-8962-54DEDC4C4556}" type="slidenum">
              <a:rPr lang="en-GB" smtClean="0"/>
              <a:t>‹#›</a:t>
            </a:fld>
            <a:endParaRPr lang="en-GB"/>
          </a:p>
        </p:txBody>
      </p:sp>
    </p:spTree>
    <p:extLst>
      <p:ext uri="{BB962C8B-B14F-4D97-AF65-F5344CB8AC3E}">
        <p14:creationId xmlns:p14="http://schemas.microsoft.com/office/powerpoint/2010/main" val="37160549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2CDC42-6961-41EB-A816-DD7C3139A718}" type="datetimeFigureOut">
              <a:rPr lang="en-GB" smtClean="0"/>
              <a:t>19/04/2026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372048A-F285-4BF2-8962-54DEDC4C4556}" type="slidenum">
              <a:rPr lang="en-GB" smtClean="0"/>
              <a:t>‹#›</a:t>
            </a:fld>
            <a:endParaRPr lang="en-GB"/>
          </a:p>
        </p:txBody>
      </p:sp>
    </p:spTree>
    <p:extLst>
      <p:ext uri="{BB962C8B-B14F-4D97-AF65-F5344CB8AC3E}">
        <p14:creationId xmlns:p14="http://schemas.microsoft.com/office/powerpoint/2010/main" val="1438667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D2CDC42-6961-41EB-A816-DD7C3139A718}" type="datetimeFigureOut">
              <a:rPr lang="en-GB" smtClean="0"/>
              <a:t>19/04/2026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372048A-F285-4BF2-8962-54DEDC4C4556}" type="slidenum">
              <a:rPr lang="en-GB" smtClean="0"/>
              <a:t>‹#›</a:t>
            </a:fld>
            <a:endParaRPr lang="en-GB"/>
          </a:p>
        </p:txBody>
      </p:sp>
    </p:spTree>
    <p:extLst>
      <p:ext uri="{BB962C8B-B14F-4D97-AF65-F5344CB8AC3E}">
        <p14:creationId xmlns:p14="http://schemas.microsoft.com/office/powerpoint/2010/main" val="1179104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D2CDC42-6961-41EB-A816-DD7C3139A718}" type="datetimeFigureOut">
              <a:rPr lang="en-GB" smtClean="0"/>
              <a:t>19/04/2026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372048A-F285-4BF2-8962-54DEDC4C4556}" type="slidenum">
              <a:rPr lang="en-GB" smtClean="0"/>
              <a:t>‹#›</a:t>
            </a:fld>
            <a:endParaRPr lang="en-GB"/>
          </a:p>
        </p:txBody>
      </p:sp>
    </p:spTree>
    <p:extLst>
      <p:ext uri="{BB962C8B-B14F-4D97-AF65-F5344CB8AC3E}">
        <p14:creationId xmlns:p14="http://schemas.microsoft.com/office/powerpoint/2010/main" val="8423031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2CDC42-6961-41EB-A816-DD7C3139A718}" type="datetimeFigureOut">
              <a:rPr lang="en-GB" smtClean="0"/>
              <a:t>19/04/2026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72048A-F285-4BF2-8962-54DEDC4C4556}" type="slidenum">
              <a:rPr lang="en-GB" smtClean="0"/>
              <a:t>‹#›</a:t>
            </a:fld>
            <a:endParaRPr lang="en-GB"/>
          </a:p>
        </p:txBody>
      </p:sp>
    </p:spTree>
    <p:extLst>
      <p:ext uri="{BB962C8B-B14F-4D97-AF65-F5344CB8AC3E}">
        <p14:creationId xmlns:p14="http://schemas.microsoft.com/office/powerpoint/2010/main" val="13270731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2CDC42-6961-41EB-A816-DD7C3139A718}" type="datetimeFigureOut">
              <a:rPr lang="en-GB" smtClean="0"/>
              <a:t>19/04/2026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72048A-F285-4BF2-8962-54DEDC4C4556}" type="slidenum">
              <a:rPr lang="en-GB" smtClean="0"/>
              <a:t>‹#›</a:t>
            </a:fld>
            <a:endParaRPr lang="en-GB"/>
          </a:p>
        </p:txBody>
      </p:sp>
    </p:spTree>
    <p:extLst>
      <p:ext uri="{BB962C8B-B14F-4D97-AF65-F5344CB8AC3E}">
        <p14:creationId xmlns:p14="http://schemas.microsoft.com/office/powerpoint/2010/main" val="27542355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2CDC42-6961-41EB-A816-DD7C3139A718}" type="datetimeFigureOut">
              <a:rPr lang="en-GB" smtClean="0"/>
              <a:t>19/04/2026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372048A-F285-4BF2-8962-54DEDC4C4556}" type="slidenum">
              <a:rPr lang="en-GB" smtClean="0"/>
              <a:t>‹#›</a:t>
            </a:fld>
            <a:endParaRPr lang="en-GB"/>
          </a:p>
        </p:txBody>
      </p:sp>
    </p:spTree>
    <p:extLst>
      <p:ext uri="{BB962C8B-B14F-4D97-AF65-F5344CB8AC3E}">
        <p14:creationId xmlns:p14="http://schemas.microsoft.com/office/powerpoint/2010/main" val="162097523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cid:187b91b069ee25856611" TargetMode="External"/><Relationship Id="rId5" Type="http://schemas.openxmlformats.org/officeDocument/2006/relationships/image" Target="../media/image7.jpe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5.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17.jpeg"/><Relationship Id="rId7" Type="http://schemas.openxmlformats.org/officeDocument/2006/relationships/image" Target="../media/image21.jpeg"/><Relationship Id="rId2" Type="http://schemas.openxmlformats.org/officeDocument/2006/relationships/image" Target="../media/image16.jpeg"/><Relationship Id="rId1" Type="http://schemas.openxmlformats.org/officeDocument/2006/relationships/slideLayout" Target="../slideLayouts/slideLayout7.xml"/><Relationship Id="rId6" Type="http://schemas.openxmlformats.org/officeDocument/2006/relationships/image" Target="../media/image20.jpeg"/><Relationship Id="rId11" Type="http://schemas.openxmlformats.org/officeDocument/2006/relationships/image" Target="../media/image25.jpeg"/><Relationship Id="rId5" Type="http://schemas.openxmlformats.org/officeDocument/2006/relationships/image" Target="../media/image19.jpeg"/><Relationship Id="rId10" Type="http://schemas.openxmlformats.org/officeDocument/2006/relationships/image" Target="../media/image24.jpeg"/><Relationship Id="rId4" Type="http://schemas.openxmlformats.org/officeDocument/2006/relationships/image" Target="../media/image18.jpeg"/><Relationship Id="rId9" Type="http://schemas.openxmlformats.org/officeDocument/2006/relationships/image" Target="../media/image23.jpeg"/></Relationships>
</file>

<file path=ppt/slides/_rels/slide6.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27.jpeg"/><Relationship Id="rId7" Type="http://schemas.openxmlformats.org/officeDocument/2006/relationships/image" Target="../media/image31.jpeg"/><Relationship Id="rId12" Type="http://schemas.openxmlformats.org/officeDocument/2006/relationships/image" Target="../media/image36.jpeg"/><Relationship Id="rId2" Type="http://schemas.openxmlformats.org/officeDocument/2006/relationships/image" Target="../media/image26.jpeg"/><Relationship Id="rId1" Type="http://schemas.openxmlformats.org/officeDocument/2006/relationships/slideLayout" Target="../slideLayouts/slideLayout7.xml"/><Relationship Id="rId6" Type="http://schemas.openxmlformats.org/officeDocument/2006/relationships/image" Target="../media/image30.jpeg"/><Relationship Id="rId11" Type="http://schemas.openxmlformats.org/officeDocument/2006/relationships/image" Target="../media/image35.jpeg"/><Relationship Id="rId5" Type="http://schemas.openxmlformats.org/officeDocument/2006/relationships/image" Target="../media/image29.jpeg"/><Relationship Id="rId10" Type="http://schemas.openxmlformats.org/officeDocument/2006/relationships/image" Target="../media/image34.jpeg"/><Relationship Id="rId4" Type="http://schemas.openxmlformats.org/officeDocument/2006/relationships/image" Target="../media/image28.jpeg"/><Relationship Id="rId9" Type="http://schemas.openxmlformats.org/officeDocument/2006/relationships/image" Target="../media/image33.jpeg"/></Relationships>
</file>

<file path=ppt/slides/_rels/slide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 Id="rId4" Type="http://schemas.openxmlformats.org/officeDocument/2006/relationships/image" Target="../media/image39.jpeg"/></Relationships>
</file>

<file path=ppt/slides/_rels/slide8.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jpeg"/><Relationship Id="rId3" Type="http://schemas.openxmlformats.org/officeDocument/2006/relationships/image" Target="../media/image41.jpeg"/><Relationship Id="rId7" Type="http://schemas.openxmlformats.org/officeDocument/2006/relationships/image" Target="../media/image45.jpeg"/><Relationship Id="rId12" Type="http://schemas.openxmlformats.org/officeDocument/2006/relationships/image" Target="../media/image50.jpeg"/><Relationship Id="rId2" Type="http://schemas.openxmlformats.org/officeDocument/2006/relationships/image" Target="../media/image40.jpeg"/><Relationship Id="rId1" Type="http://schemas.openxmlformats.org/officeDocument/2006/relationships/slideLayout" Target="../slideLayouts/slideLayout7.xml"/><Relationship Id="rId6" Type="http://schemas.openxmlformats.org/officeDocument/2006/relationships/image" Target="../media/image44.jpe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jpeg"/><Relationship Id="rId4" Type="http://schemas.openxmlformats.org/officeDocument/2006/relationships/image" Target="../media/image42.jpeg"/><Relationship Id="rId9" Type="http://schemas.openxmlformats.org/officeDocument/2006/relationships/image" Target="../media/image47.jpeg"/></Relationships>
</file>

<file path=ppt/slides/_rels/slide9.xml.rels><?xml version="1.0" encoding="UTF-8" standalone="yes"?>
<Relationships xmlns="http://schemas.openxmlformats.org/package/2006/relationships"><Relationship Id="rId8" Type="http://schemas.openxmlformats.org/officeDocument/2006/relationships/image" Target="../media/image58.jpeg"/><Relationship Id="rId3" Type="http://schemas.openxmlformats.org/officeDocument/2006/relationships/image" Target="../media/image53.jpeg"/><Relationship Id="rId7" Type="http://schemas.openxmlformats.org/officeDocument/2006/relationships/image" Target="../media/image57.jpeg"/><Relationship Id="rId12" Type="http://schemas.openxmlformats.org/officeDocument/2006/relationships/image" Target="../media/image62.jpeg"/><Relationship Id="rId2" Type="http://schemas.openxmlformats.org/officeDocument/2006/relationships/image" Target="../media/image52.jpeg"/><Relationship Id="rId1" Type="http://schemas.openxmlformats.org/officeDocument/2006/relationships/slideLayout" Target="../slideLayouts/slideLayout7.xml"/><Relationship Id="rId6" Type="http://schemas.openxmlformats.org/officeDocument/2006/relationships/image" Target="../media/image56.jpeg"/><Relationship Id="rId11" Type="http://schemas.openxmlformats.org/officeDocument/2006/relationships/image" Target="../media/image61.jpeg"/><Relationship Id="rId5" Type="http://schemas.openxmlformats.org/officeDocument/2006/relationships/image" Target="../media/image55.jpeg"/><Relationship Id="rId10" Type="http://schemas.openxmlformats.org/officeDocument/2006/relationships/image" Target="../media/image60.jpeg"/><Relationship Id="rId4" Type="http://schemas.openxmlformats.org/officeDocument/2006/relationships/image" Target="../media/image54.jpeg"/><Relationship Id="rId9" Type="http://schemas.openxmlformats.org/officeDocument/2006/relationships/image" Target="../media/image59.jpeg"/></Relationships>
</file>

<file path=ppt/slides/_rels/slide10.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7.xml"/><Relationship Id="rId4" Type="http://schemas.openxmlformats.org/officeDocument/2006/relationships/image" Target="../media/image6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68719"/>
            <a:ext cx="9144000" cy="995363"/>
          </a:xfrm>
        </p:spPr>
        <p:txBody>
          <a:bodyPr>
            <a:normAutofit/>
          </a:bodyPr>
          <a:lstStyle/>
          <a:p>
            <a:r>
              <a:rPr lang="en-GB" sz="4000" dirty="0">
                <a:latin typeface="Comic Sans MS" panose="030F0702030302020204" pitchFamily="66" charset="0"/>
              </a:rPr>
              <a:t>Welcome to Darling Class</a:t>
            </a:r>
          </a:p>
        </p:txBody>
      </p:sp>
      <p:sp>
        <p:nvSpPr>
          <p:cNvPr id="3" name="Subtitle 2"/>
          <p:cNvSpPr>
            <a:spLocks noGrp="1"/>
          </p:cNvSpPr>
          <p:nvPr>
            <p:ph type="subTitle" idx="1"/>
          </p:nvPr>
        </p:nvSpPr>
        <p:spPr>
          <a:xfrm>
            <a:off x="497541" y="1064082"/>
            <a:ext cx="11335871" cy="3523129"/>
          </a:xfrm>
        </p:spPr>
        <p:txBody>
          <a:bodyPr>
            <a:normAutofit/>
          </a:bodyPr>
          <a:lstStyle/>
          <a:p>
            <a:r>
              <a:rPr lang="en-GB" dirty="0">
                <a:latin typeface="Comic Sans MS" panose="030F0702030302020204" pitchFamily="66" charset="0"/>
              </a:rPr>
              <a:t>Hello, welcome to your new class at Stanton St Quintin School.</a:t>
            </a:r>
          </a:p>
          <a:p>
            <a:r>
              <a:rPr lang="en-GB" dirty="0">
                <a:latin typeface="Comic Sans MS" panose="030F0702030302020204" pitchFamily="66" charset="0"/>
              </a:rPr>
              <a:t>We are really looking forward to meeting you. We have lots of fun at school and we know that you will really enjoy being here.</a:t>
            </a:r>
          </a:p>
          <a:p>
            <a:r>
              <a:rPr lang="en-GB" dirty="0">
                <a:latin typeface="Comic Sans MS" panose="030F0702030302020204" pitchFamily="66" charset="0"/>
              </a:rPr>
              <a:t>This booklet will show you some of people that you will be with, some of the awesome things that we do and the different areas that we use in the school.</a:t>
            </a:r>
          </a:p>
          <a:p>
            <a:endParaRPr lang="en-GB" dirty="0"/>
          </a:p>
          <a:p>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257" y="3381829"/>
            <a:ext cx="3788229" cy="2841172"/>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47492" y="3381829"/>
            <a:ext cx="3918857" cy="2939143"/>
          </a:xfrm>
          <a:prstGeom prst="rect">
            <a:avLst/>
          </a:prstGeom>
        </p:spPr>
      </p:pic>
      <p:pic>
        <p:nvPicPr>
          <p:cNvPr id="11" name="Picture 10"/>
          <p:cNvPicPr>
            <a:picLocks noChangeAspect="1"/>
          </p:cNvPicPr>
          <p:nvPr/>
        </p:nvPicPr>
        <p:blipFill>
          <a:blip r:embed="rId4"/>
          <a:stretch>
            <a:fillRect/>
          </a:stretch>
        </p:blipFill>
        <p:spPr>
          <a:xfrm>
            <a:off x="4622800" y="3070346"/>
            <a:ext cx="2859378" cy="3562107"/>
          </a:xfrm>
          <a:prstGeom prst="rect">
            <a:avLst/>
          </a:prstGeom>
        </p:spPr>
      </p:pic>
    </p:spTree>
    <p:extLst>
      <p:ext uri="{BB962C8B-B14F-4D97-AF65-F5344CB8AC3E}">
        <p14:creationId xmlns:p14="http://schemas.microsoft.com/office/powerpoint/2010/main" val="42234910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99271" y="186315"/>
            <a:ext cx="10206318" cy="1354217"/>
          </a:xfrm>
          <a:prstGeom prst="rect">
            <a:avLst/>
          </a:prstGeom>
        </p:spPr>
        <p:txBody>
          <a:bodyPr wrap="square">
            <a:spAutoFit/>
          </a:bodyPr>
          <a:lstStyle/>
          <a:p>
            <a:pPr algn="ctr"/>
            <a:r>
              <a:rPr lang="en-GB" sz="3200" dirty="0">
                <a:latin typeface="Comic Sans MS" panose="030F0702030302020204" pitchFamily="66" charset="0"/>
              </a:rPr>
              <a:t>Let’s meet the team</a:t>
            </a:r>
          </a:p>
          <a:p>
            <a:pPr algn="ctr"/>
            <a:endParaRPr lang="en-GB" sz="1400" dirty="0">
              <a:latin typeface="Comic Sans MS" panose="030F0702030302020204" pitchFamily="66" charset="0"/>
            </a:endParaRPr>
          </a:p>
          <a:p>
            <a:pPr algn="ctr"/>
            <a:r>
              <a:rPr lang="en-GB" dirty="0">
                <a:latin typeface="Comic Sans MS" panose="030F0702030302020204" pitchFamily="66" charset="0"/>
              </a:rPr>
              <a:t>These are the people who work in Darling Class and they are here to help you to settle in, make new friends and be there to support you in your learning and play.</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6200000">
            <a:off x="6310206" y="2067098"/>
            <a:ext cx="1680881" cy="1260661"/>
          </a:xfrm>
          <a:prstGeom prst="rect">
            <a:avLst/>
          </a:prstGeom>
        </p:spPr>
      </p:pic>
      <p:sp>
        <p:nvSpPr>
          <p:cNvPr id="6" name="TextBox 5"/>
          <p:cNvSpPr txBox="1"/>
          <p:nvPr/>
        </p:nvSpPr>
        <p:spPr>
          <a:xfrm>
            <a:off x="4644962" y="1838901"/>
            <a:ext cx="1610285" cy="1815882"/>
          </a:xfrm>
          <a:prstGeom prst="rect">
            <a:avLst/>
          </a:prstGeom>
          <a:noFill/>
        </p:spPr>
        <p:txBody>
          <a:bodyPr wrap="square" rtlCol="0">
            <a:spAutoFit/>
          </a:bodyPr>
          <a:lstStyle/>
          <a:p>
            <a:pPr algn="just"/>
            <a:r>
              <a:rPr lang="en-GB" sz="1400" dirty="0">
                <a:latin typeface="Comic Sans MS" panose="030F0702030302020204" pitchFamily="66" charset="0"/>
              </a:rPr>
              <a:t>Douglas is our class mascot and he is in Darling Class all the time. “I love hugs and playing with the children in Darling Class.”</a:t>
            </a:r>
          </a:p>
        </p:txBody>
      </p: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l="24031" t="11372" r="33617" b="55490"/>
          <a:stretch/>
        </p:blipFill>
        <p:spPr>
          <a:xfrm>
            <a:off x="352144" y="1702805"/>
            <a:ext cx="1808507" cy="1886652"/>
          </a:xfrm>
          <a:prstGeom prst="rect">
            <a:avLst/>
          </a:prstGeom>
        </p:spPr>
      </p:pic>
      <p:sp>
        <p:nvSpPr>
          <p:cNvPr id="10" name="TextBox 9"/>
          <p:cNvSpPr txBox="1"/>
          <p:nvPr/>
        </p:nvSpPr>
        <p:spPr>
          <a:xfrm>
            <a:off x="321928" y="3654783"/>
            <a:ext cx="1838723" cy="1815882"/>
          </a:xfrm>
          <a:prstGeom prst="rect">
            <a:avLst/>
          </a:prstGeom>
          <a:noFill/>
        </p:spPr>
        <p:txBody>
          <a:bodyPr wrap="square" rtlCol="0">
            <a:spAutoFit/>
          </a:bodyPr>
          <a:lstStyle/>
          <a:p>
            <a:pPr algn="just"/>
            <a:r>
              <a:rPr lang="en-GB" sz="1400" dirty="0">
                <a:latin typeface="Comic Sans MS" panose="030F0702030302020204" pitchFamily="66" charset="0"/>
              </a:rPr>
              <a:t>Mrs Breen teaches in Darling Class on Mondays, Tuesdays and Wednesdays. </a:t>
            </a:r>
          </a:p>
          <a:p>
            <a:pPr algn="just"/>
            <a:r>
              <a:rPr lang="en-GB" sz="1400" dirty="0">
                <a:latin typeface="Comic Sans MS" panose="030F0702030302020204" pitchFamily="66" charset="0"/>
              </a:rPr>
              <a:t>“I love being outdoors and have fun adventures with my family.”</a:t>
            </a:r>
          </a:p>
        </p:txBody>
      </p:sp>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504022" y="4261720"/>
            <a:ext cx="1185499" cy="2108579"/>
          </a:xfrm>
          <a:prstGeom prst="rect">
            <a:avLst/>
          </a:prstGeom>
        </p:spPr>
      </p:pic>
      <p:sp>
        <p:nvSpPr>
          <p:cNvPr id="8" name="Rectangle 7"/>
          <p:cNvSpPr/>
          <p:nvPr/>
        </p:nvSpPr>
        <p:spPr>
          <a:xfrm>
            <a:off x="8149892" y="2230395"/>
            <a:ext cx="1893760" cy="2031325"/>
          </a:xfrm>
          <a:prstGeom prst="rect">
            <a:avLst/>
          </a:prstGeom>
        </p:spPr>
        <p:txBody>
          <a:bodyPr wrap="square">
            <a:spAutoFit/>
          </a:bodyPr>
          <a:lstStyle/>
          <a:p>
            <a:pPr algn="just"/>
            <a:r>
              <a:rPr lang="en-GB" sz="1400" dirty="0">
                <a:latin typeface="Comic Sans MS" panose="030F0702030302020204" pitchFamily="66" charset="0"/>
              </a:rPr>
              <a:t>Mrs Harwood works in Darling Class on a Monday, Thursday and Friday. “I have been at Stanton just over a year and am doing an ELSA course. I love playing netball.” </a:t>
            </a:r>
            <a:endParaRPr lang="en-GB" sz="1400" dirty="0"/>
          </a:p>
        </p:txBody>
      </p:sp>
      <p:pic>
        <p:nvPicPr>
          <p:cNvPr id="12" name="Picture 11" descr="cid:187b91b069ee25856611"/>
          <p:cNvPicPr/>
          <p:nvPr/>
        </p:nvPicPr>
        <p:blipFill>
          <a:blip r:embed="rId5" r:link="rId6" cstate="print">
            <a:extLst>
              <a:ext uri="{28A0092B-C50C-407E-A947-70E740481C1C}">
                <a14:useLocalDpi xmlns:a14="http://schemas.microsoft.com/office/drawing/2010/main" val="0"/>
              </a:ext>
            </a:extLst>
          </a:blip>
          <a:srcRect/>
          <a:stretch>
            <a:fillRect/>
          </a:stretch>
        </p:blipFill>
        <p:spPr bwMode="auto">
          <a:xfrm rot="5400000">
            <a:off x="2187454" y="1699868"/>
            <a:ext cx="2181237" cy="1728597"/>
          </a:xfrm>
          <a:prstGeom prst="rect">
            <a:avLst/>
          </a:prstGeom>
          <a:noFill/>
          <a:ln>
            <a:noFill/>
          </a:ln>
        </p:spPr>
      </p:pic>
      <p:sp>
        <p:nvSpPr>
          <p:cNvPr id="11" name="Rectangle 10"/>
          <p:cNvSpPr/>
          <p:nvPr/>
        </p:nvSpPr>
        <p:spPr>
          <a:xfrm>
            <a:off x="2325267" y="3695040"/>
            <a:ext cx="1985476" cy="2585323"/>
          </a:xfrm>
          <a:prstGeom prst="rect">
            <a:avLst/>
          </a:prstGeom>
        </p:spPr>
        <p:txBody>
          <a:bodyPr wrap="square">
            <a:spAutoFit/>
          </a:bodyPr>
          <a:lstStyle/>
          <a:p>
            <a:pPr algn="just"/>
            <a:r>
              <a:rPr lang="en-GB" sz="1400" dirty="0">
                <a:latin typeface="Comic Sans MS" panose="030F0702030302020204" pitchFamily="66" charset="0"/>
              </a:rPr>
              <a:t>Mrs Hunter teaches in Darling Class on Thursdays and Fridays. </a:t>
            </a:r>
          </a:p>
          <a:p>
            <a:pPr algn="just"/>
            <a:r>
              <a:rPr lang="en-GB" sz="1400" dirty="0">
                <a:latin typeface="Comic Sans MS" panose="030F0702030302020204" pitchFamily="66" charset="0"/>
              </a:rPr>
              <a:t>“I enjoy running, playing netball, reading. My favourite thing to do is go to the theatre and watch a musical.</a:t>
            </a:r>
            <a:r>
              <a:rPr lang="en-GB" dirty="0">
                <a:latin typeface="Comic Sans MS" panose="030F0702030302020204" pitchFamily="66" charset="0"/>
              </a:rPr>
              <a:t>”</a:t>
            </a:r>
          </a:p>
          <a:p>
            <a:r>
              <a:rPr lang="en-GB" dirty="0">
                <a:latin typeface="Comic Sans MS" panose="030F0702030302020204" pitchFamily="66" charset="0"/>
              </a:rPr>
              <a:t> </a:t>
            </a:r>
            <a:endParaRPr lang="en-GB" dirty="0"/>
          </a:p>
        </p:txBody>
      </p:sp>
    </p:spTree>
    <p:extLst>
      <p:ext uri="{BB962C8B-B14F-4D97-AF65-F5344CB8AC3E}">
        <p14:creationId xmlns:p14="http://schemas.microsoft.com/office/powerpoint/2010/main" val="5341024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57550"/>
            <a:ext cx="10515600" cy="764428"/>
          </a:xfrm>
        </p:spPr>
        <p:txBody>
          <a:bodyPr/>
          <a:lstStyle/>
          <a:p>
            <a:r>
              <a:rPr lang="en-GB" dirty="0">
                <a:latin typeface="Comic Sans MS" panose="030F0702030302020204" pitchFamily="66" charset="0"/>
              </a:rPr>
              <a:t>When you arrive</a:t>
            </a:r>
          </a:p>
        </p:txBody>
      </p:sp>
      <p:pic>
        <p:nvPicPr>
          <p:cNvPr id="4" name="Content Placeholder 3" descr="C:\Users\lbreen\Desktop\EYFS 2020\eyfs information booklet photos\IMG_0758.jpg"/>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1314226" y="990014"/>
            <a:ext cx="1737360" cy="2315095"/>
          </a:xfrm>
          <a:prstGeom prst="rect">
            <a:avLst/>
          </a:prstGeom>
          <a:noFill/>
          <a:ln>
            <a:noFill/>
          </a:ln>
        </p:spPr>
      </p:pic>
      <p:sp>
        <p:nvSpPr>
          <p:cNvPr id="5" name="TextBox 4"/>
          <p:cNvSpPr txBox="1"/>
          <p:nvPr/>
        </p:nvSpPr>
        <p:spPr>
          <a:xfrm>
            <a:off x="3778624" y="1131898"/>
            <a:ext cx="7785847" cy="2308324"/>
          </a:xfrm>
          <a:prstGeom prst="rect">
            <a:avLst/>
          </a:prstGeom>
          <a:noFill/>
        </p:spPr>
        <p:txBody>
          <a:bodyPr wrap="square" rtlCol="0">
            <a:spAutoFit/>
          </a:bodyPr>
          <a:lstStyle/>
          <a:p>
            <a:r>
              <a:rPr lang="en-GB" dirty="0">
                <a:latin typeface="Comic Sans MS" panose="030F0702030302020204" pitchFamily="66" charset="0"/>
              </a:rPr>
              <a:t>When we arrive we line up with our adult at this little gate.</a:t>
            </a:r>
          </a:p>
          <a:p>
            <a:r>
              <a:rPr lang="en-GB" dirty="0">
                <a:latin typeface="Comic Sans MS" panose="030F0702030302020204" pitchFamily="66" charset="0"/>
              </a:rPr>
              <a:t>Your teacher will come and meet you and bring you in to school. This is where you give your adult a big hug and kiss goodbye and tell them not to miss you too much. </a:t>
            </a:r>
          </a:p>
          <a:p>
            <a:r>
              <a:rPr lang="en-GB" dirty="0">
                <a:latin typeface="Comic Sans MS" panose="030F0702030302020204" pitchFamily="66" charset="0"/>
              </a:rPr>
              <a:t>	</a:t>
            </a:r>
          </a:p>
          <a:p>
            <a:r>
              <a:rPr lang="en-GB" dirty="0">
                <a:latin typeface="Comic Sans MS" panose="030F0702030302020204" pitchFamily="66" charset="0"/>
              </a:rPr>
              <a:t>When you come into school we will sanitise our hands using the hand sanitiser just inside the front door. </a:t>
            </a:r>
          </a:p>
          <a:p>
            <a:endParaRPr lang="en-GB" dirty="0"/>
          </a:p>
        </p:txBody>
      </p:sp>
      <p:pic>
        <p:nvPicPr>
          <p:cNvPr id="6" name="Picture 5" descr="C:\Users\lbreen\Desktop\EYFS 2020\eyfs information booklet photos\toilets and pegs.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88350" y="3440222"/>
            <a:ext cx="1816100" cy="1362075"/>
          </a:xfrm>
          <a:prstGeom prst="rect">
            <a:avLst/>
          </a:prstGeom>
          <a:noFill/>
          <a:ln>
            <a:noFill/>
          </a:ln>
        </p:spPr>
      </p:pic>
      <p:pic>
        <p:nvPicPr>
          <p:cNvPr id="7" name="Picture 6" descr="\\server\lbreen$\My Pictures\IMG_20200825_131956.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95570" y="4803070"/>
            <a:ext cx="1625600" cy="1581150"/>
          </a:xfrm>
          <a:prstGeom prst="rect">
            <a:avLst/>
          </a:prstGeom>
          <a:noFill/>
          <a:ln>
            <a:noFill/>
          </a:ln>
        </p:spPr>
      </p:pic>
      <p:sp>
        <p:nvSpPr>
          <p:cNvPr id="8" name="Rectangle 7"/>
          <p:cNvSpPr/>
          <p:nvPr/>
        </p:nvSpPr>
        <p:spPr>
          <a:xfrm>
            <a:off x="1788459" y="3925816"/>
            <a:ext cx="7785847" cy="369332"/>
          </a:xfrm>
          <a:prstGeom prst="rect">
            <a:avLst/>
          </a:prstGeom>
        </p:spPr>
        <p:txBody>
          <a:bodyPr wrap="square">
            <a:spAutoFit/>
          </a:bodyPr>
          <a:lstStyle/>
          <a:p>
            <a:r>
              <a:rPr lang="en-GB" dirty="0">
                <a:effectLst/>
                <a:latin typeface="Comic Sans MS" panose="030F0702030302020204" pitchFamily="66" charset="0"/>
                <a:ea typeface="Trebuchet MS" panose="020B0603020202020204" pitchFamily="34" charset="0"/>
                <a:cs typeface="Times New Roman" panose="02020603050405020304" pitchFamily="18" charset="0"/>
              </a:rPr>
              <a:t>Then you will be able to hang up your coat on your own peg. </a:t>
            </a:r>
            <a:endParaRPr lang="en-GB" dirty="0">
              <a:latin typeface="Comic Sans MS" panose="030F0702030302020204" pitchFamily="66" charset="0"/>
            </a:endParaRPr>
          </a:p>
        </p:txBody>
      </p:sp>
      <p:sp>
        <p:nvSpPr>
          <p:cNvPr id="9" name="TextBox 8"/>
          <p:cNvSpPr txBox="1"/>
          <p:nvPr/>
        </p:nvSpPr>
        <p:spPr>
          <a:xfrm>
            <a:off x="1788459" y="5290346"/>
            <a:ext cx="4607111" cy="646331"/>
          </a:xfrm>
          <a:prstGeom prst="rect">
            <a:avLst/>
          </a:prstGeom>
          <a:noFill/>
        </p:spPr>
        <p:txBody>
          <a:bodyPr wrap="square" rtlCol="0">
            <a:spAutoFit/>
          </a:bodyPr>
          <a:lstStyle/>
          <a:p>
            <a:r>
              <a:rPr lang="en-GB" dirty="0">
                <a:latin typeface="Comic Sans MS" panose="030F0702030302020204" pitchFamily="66" charset="0"/>
              </a:rPr>
              <a:t>If you have a packed lunch, it goes on the shelves opposite the coat pegs.</a:t>
            </a:r>
          </a:p>
        </p:txBody>
      </p:sp>
    </p:spTree>
    <p:extLst>
      <p:ext uri="{BB962C8B-B14F-4D97-AF65-F5344CB8AC3E}">
        <p14:creationId xmlns:p14="http://schemas.microsoft.com/office/powerpoint/2010/main" val="31742411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78373" y="401498"/>
            <a:ext cx="6609948" cy="685059"/>
          </a:xfrm>
          <a:prstGeom prst="rect">
            <a:avLst/>
          </a:prstGeom>
        </p:spPr>
        <p:txBody>
          <a:bodyPr wrap="square">
            <a:spAutoFit/>
          </a:bodyPr>
          <a:lstStyle/>
          <a:p>
            <a:pPr algn="ctr">
              <a:lnSpc>
                <a:spcPct val="107000"/>
              </a:lnSpc>
              <a:spcAft>
                <a:spcPts val="800"/>
              </a:spcAft>
              <a:tabLst>
                <a:tab pos="676275" algn="l"/>
              </a:tabLst>
            </a:pPr>
            <a:r>
              <a:rPr lang="en-GB" dirty="0">
                <a:latin typeface="Comic Sans MS" panose="030F0702030302020204" pitchFamily="66" charset="0"/>
                <a:ea typeface="Trebuchet MS" panose="020B0603020202020204" pitchFamily="34" charset="0"/>
                <a:cs typeface="Times New Roman" panose="02020603050405020304" pitchFamily="18" charset="0"/>
              </a:rPr>
              <a:t>You put your water bottle and reading folder into the boxes inside the classroom.</a:t>
            </a:r>
            <a:endParaRPr lang="en-GB" dirty="0">
              <a:effectLst/>
              <a:latin typeface="Comic Sans MS" panose="030F0702030302020204" pitchFamily="66" charset="0"/>
              <a:ea typeface="Trebuchet MS" panose="020B0603020202020204" pitchFamily="34" charset="0"/>
              <a:cs typeface="Times New Roman" panose="02020603050405020304" pitchFamily="18" charset="0"/>
            </a:endParaRPr>
          </a:p>
        </p:txBody>
      </p:sp>
      <p:sp>
        <p:nvSpPr>
          <p:cNvPr id="3" name="Rectangle 2"/>
          <p:cNvSpPr/>
          <p:nvPr/>
        </p:nvSpPr>
        <p:spPr>
          <a:xfrm>
            <a:off x="1518322" y="3021351"/>
            <a:ext cx="4765150" cy="1277786"/>
          </a:xfrm>
          <a:prstGeom prst="rect">
            <a:avLst/>
          </a:prstGeom>
        </p:spPr>
        <p:txBody>
          <a:bodyPr wrap="square">
            <a:spAutoFit/>
          </a:bodyPr>
          <a:lstStyle/>
          <a:p>
            <a:pPr>
              <a:lnSpc>
                <a:spcPct val="107000"/>
              </a:lnSpc>
              <a:spcAft>
                <a:spcPts val="800"/>
              </a:spcAft>
              <a:tabLst>
                <a:tab pos="676275" algn="l"/>
              </a:tabLst>
            </a:pPr>
            <a:r>
              <a:rPr lang="en-GB" dirty="0">
                <a:effectLst/>
                <a:latin typeface="Comic Sans MS" panose="030F0702030302020204" pitchFamily="66" charset="0"/>
                <a:ea typeface="Trebuchet MS" panose="020B0603020202020204" pitchFamily="34" charset="0"/>
                <a:cs typeface="Times New Roman" panose="02020603050405020304" pitchFamily="18" charset="0"/>
              </a:rPr>
              <a:t>After doing all of your jobs you can choose a book to look at on the carpet while we wait for the other children to arrive and settle.</a:t>
            </a:r>
            <a:endParaRPr lang="en-GB" sz="1400" dirty="0">
              <a:effectLst/>
              <a:latin typeface="Comic Sans MS" panose="030F0702030302020204" pitchFamily="66" charset="0"/>
              <a:ea typeface="Trebuchet MS" panose="020B0603020202020204" pitchFamily="34" charset="0"/>
              <a:cs typeface="Times New Roman" panose="02020603050405020304" pitchFamily="18" charset="0"/>
            </a:endParaRPr>
          </a:p>
        </p:txBody>
      </p:sp>
      <p:pic>
        <p:nvPicPr>
          <p:cNvPr id="4" name="Picture 3" descr="C:\Users\lbreen\Desktop\EYFS 2020\eyfs information booklet photos\sink.jpg"/>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887506" y="4374496"/>
            <a:ext cx="2857500" cy="2143125"/>
          </a:xfrm>
          <a:prstGeom prst="rect">
            <a:avLst/>
          </a:prstGeom>
          <a:noFill/>
          <a:ln>
            <a:noFill/>
          </a:ln>
        </p:spPr>
      </p:pic>
      <p:pic>
        <p:nvPicPr>
          <p:cNvPr id="5" name="Picture 4" descr="C:\Users\lbreen\Desktop\EYFS 2020\eyfs information booklet photos\toilets.jpg"/>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3635467" y="4658976"/>
            <a:ext cx="2124075" cy="1593215"/>
          </a:xfrm>
          <a:prstGeom prst="rect">
            <a:avLst/>
          </a:prstGeom>
          <a:noFill/>
          <a:ln>
            <a:noFill/>
          </a:ln>
        </p:spPr>
      </p:pic>
      <p:sp>
        <p:nvSpPr>
          <p:cNvPr id="6" name="Rectangle 5"/>
          <p:cNvSpPr/>
          <p:nvPr/>
        </p:nvSpPr>
        <p:spPr>
          <a:xfrm>
            <a:off x="5707721" y="4441925"/>
            <a:ext cx="6096000" cy="2075696"/>
          </a:xfrm>
          <a:prstGeom prst="rect">
            <a:avLst/>
          </a:prstGeom>
        </p:spPr>
        <p:txBody>
          <a:bodyPr>
            <a:spAutoFit/>
          </a:bodyPr>
          <a:lstStyle/>
          <a:p>
            <a:pPr>
              <a:lnSpc>
                <a:spcPct val="107000"/>
              </a:lnSpc>
              <a:spcAft>
                <a:spcPts val="800"/>
              </a:spcAft>
              <a:tabLst>
                <a:tab pos="676275" algn="l"/>
              </a:tabLst>
            </a:pPr>
            <a:r>
              <a:rPr lang="en-GB" dirty="0">
                <a:effectLst/>
                <a:latin typeface="Comic Sans MS" panose="030F0702030302020204" pitchFamily="66" charset="0"/>
                <a:ea typeface="Trebuchet MS" panose="020B0603020202020204" pitchFamily="34" charset="0"/>
                <a:cs typeface="Times New Roman" panose="02020603050405020304" pitchFamily="18" charset="0"/>
              </a:rPr>
              <a:t>Our class toilets are just along the corridor from our classroom, where we hang up our coats.</a:t>
            </a:r>
          </a:p>
          <a:p>
            <a:pPr>
              <a:lnSpc>
                <a:spcPct val="107000"/>
              </a:lnSpc>
              <a:spcAft>
                <a:spcPts val="800"/>
              </a:spcAft>
              <a:tabLst>
                <a:tab pos="676275" algn="l"/>
              </a:tabLst>
            </a:pPr>
            <a:r>
              <a:rPr lang="en-GB" dirty="0">
                <a:latin typeface="Comic Sans MS" panose="030F0702030302020204" pitchFamily="66" charset="0"/>
                <a:ea typeface="Trebuchet MS" panose="020B0603020202020204" pitchFamily="34" charset="0"/>
                <a:cs typeface="Times New Roman" panose="02020603050405020304" pitchFamily="18" charset="0"/>
              </a:rPr>
              <a:t>We must ask an adult before we leave the classroom to go to the toilets. </a:t>
            </a:r>
          </a:p>
          <a:p>
            <a:pPr>
              <a:lnSpc>
                <a:spcPct val="107000"/>
              </a:lnSpc>
              <a:spcAft>
                <a:spcPts val="800"/>
              </a:spcAft>
              <a:tabLst>
                <a:tab pos="676275" algn="l"/>
              </a:tabLst>
            </a:pPr>
            <a:r>
              <a:rPr lang="en-GB" dirty="0">
                <a:latin typeface="Comic Sans MS" panose="030F0702030302020204" pitchFamily="66" charset="0"/>
                <a:ea typeface="Trebuchet MS" panose="020B0603020202020204" pitchFamily="34" charset="0"/>
                <a:cs typeface="Times New Roman" panose="02020603050405020304" pitchFamily="18" charset="0"/>
              </a:rPr>
              <a:t>We make sure that we wash our hands properly afterwards.</a:t>
            </a:r>
          </a:p>
        </p:txBody>
      </p:sp>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555694" y="433652"/>
            <a:ext cx="2654490" cy="1990868"/>
          </a:xfrm>
          <a:prstGeom prst="rect">
            <a:avLst/>
          </a:prstGeom>
        </p:spPr>
      </p:pic>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9160775" y="463507"/>
            <a:ext cx="2620370" cy="1965278"/>
          </a:xfrm>
          <a:prstGeom prst="rect">
            <a:avLst/>
          </a:prstGeom>
        </p:spPr>
      </p:pic>
      <p:pic>
        <p:nvPicPr>
          <p:cNvPr id="9" name="Pictur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263929" y="2281555"/>
            <a:ext cx="2815988" cy="2111991"/>
          </a:xfrm>
          <a:prstGeom prst="rect">
            <a:avLst/>
          </a:prstGeom>
        </p:spPr>
      </p:pic>
    </p:spTree>
    <p:extLst>
      <p:ext uri="{BB962C8B-B14F-4D97-AF65-F5344CB8AC3E}">
        <p14:creationId xmlns:p14="http://schemas.microsoft.com/office/powerpoint/2010/main" val="9607074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87505" y="282389"/>
            <a:ext cx="9507071" cy="769441"/>
          </a:xfrm>
          <a:prstGeom prst="rect">
            <a:avLst/>
          </a:prstGeom>
          <a:noFill/>
        </p:spPr>
        <p:txBody>
          <a:bodyPr wrap="square" rtlCol="0">
            <a:spAutoFit/>
          </a:bodyPr>
          <a:lstStyle/>
          <a:p>
            <a:r>
              <a:rPr lang="en-GB" sz="4400" dirty="0">
                <a:latin typeface="Comic Sans MS" panose="030F0702030302020204" pitchFamily="66" charset="0"/>
              </a:rPr>
              <a:t>Mornings in Darling Class</a:t>
            </a:r>
          </a:p>
        </p:txBody>
      </p:sp>
      <p:sp>
        <p:nvSpPr>
          <p:cNvPr id="3" name="TextBox 2"/>
          <p:cNvSpPr txBox="1"/>
          <p:nvPr/>
        </p:nvSpPr>
        <p:spPr>
          <a:xfrm>
            <a:off x="5271245" y="1182940"/>
            <a:ext cx="6118411" cy="923330"/>
          </a:xfrm>
          <a:prstGeom prst="rect">
            <a:avLst/>
          </a:prstGeom>
          <a:noFill/>
        </p:spPr>
        <p:txBody>
          <a:bodyPr wrap="square" rtlCol="0">
            <a:spAutoFit/>
          </a:bodyPr>
          <a:lstStyle/>
          <a:p>
            <a:r>
              <a:rPr lang="en-GB" dirty="0">
                <a:latin typeface="Comic Sans MS" panose="030F0702030302020204" pitchFamily="66" charset="0"/>
              </a:rPr>
              <a:t>In the mornings, we begin with our phonics. We sit on the carpet to learn our lesson sounds and do fun word building activities to help us to learn to read and write.</a:t>
            </a:r>
          </a:p>
        </p:txBody>
      </p:sp>
      <p:sp>
        <p:nvSpPr>
          <p:cNvPr id="4" name="TextBox 3"/>
          <p:cNvSpPr txBox="1"/>
          <p:nvPr/>
        </p:nvSpPr>
        <p:spPr>
          <a:xfrm>
            <a:off x="506081" y="3556814"/>
            <a:ext cx="5620871" cy="2031325"/>
          </a:xfrm>
          <a:prstGeom prst="rect">
            <a:avLst/>
          </a:prstGeom>
          <a:noFill/>
        </p:spPr>
        <p:txBody>
          <a:bodyPr wrap="square" rtlCol="0">
            <a:spAutoFit/>
          </a:bodyPr>
          <a:lstStyle/>
          <a:p>
            <a:r>
              <a:rPr lang="en-GB" dirty="0">
                <a:latin typeface="Comic Sans MS" panose="030F0702030302020204" pitchFamily="66" charset="0"/>
              </a:rPr>
              <a:t>After phonics we are able to choose. We can choose to stay inside or go outside. There is always an abundance of exciting activities to choose from.</a:t>
            </a:r>
          </a:p>
          <a:p>
            <a:endParaRPr lang="en-GB" dirty="0">
              <a:latin typeface="Comic Sans MS" panose="030F0702030302020204" pitchFamily="66" charset="0"/>
            </a:endParaRPr>
          </a:p>
          <a:p>
            <a:r>
              <a:rPr lang="en-GB" dirty="0">
                <a:latin typeface="Comic Sans MS" panose="030F0702030302020204" pitchFamily="66" charset="0"/>
              </a:rPr>
              <a:t>Here are some of the areas that you might </a:t>
            </a:r>
          </a:p>
          <a:p>
            <a:r>
              <a:rPr lang="en-GB" dirty="0">
                <a:latin typeface="Comic Sans MS" panose="030F0702030302020204" pitchFamily="66" charset="0"/>
              </a:rPr>
              <a:t>enjoy visiting inside…</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42032" y="1182940"/>
            <a:ext cx="2725271" cy="2043953"/>
          </a:xfrm>
          <a:prstGeom prst="rect">
            <a:avLst/>
          </a:prstGeom>
        </p:spPr>
      </p:pic>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316383" y="1312391"/>
            <a:ext cx="2299648" cy="1724736"/>
          </a:xfrm>
          <a:prstGeom prst="rect">
            <a:avLst/>
          </a:prstGeom>
        </p:spPr>
      </p:pic>
      <p:pic>
        <p:nvPicPr>
          <p:cNvPr id="14" name="Picture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5616844" y="3224280"/>
            <a:ext cx="1867801" cy="1400851"/>
          </a:xfrm>
          <a:prstGeom prst="rect">
            <a:avLst/>
          </a:prstGeom>
        </p:spPr>
      </p:pic>
      <p:pic>
        <p:nvPicPr>
          <p:cNvPr id="15" name="Picture 1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6983483" y="2698665"/>
            <a:ext cx="2141498" cy="1606124"/>
          </a:xfrm>
          <a:prstGeom prst="rect">
            <a:avLst/>
          </a:prstGeom>
        </p:spPr>
      </p:pic>
      <p:pic>
        <p:nvPicPr>
          <p:cNvPr id="16" name="Picture 1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6733417" y="4840318"/>
            <a:ext cx="2142735" cy="1607051"/>
          </a:xfrm>
          <a:prstGeom prst="rect">
            <a:avLst/>
          </a:prstGeom>
        </p:spPr>
      </p:pic>
      <p:pic>
        <p:nvPicPr>
          <p:cNvPr id="17" name="Picture 1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8574776" y="3077151"/>
            <a:ext cx="2260144" cy="1695108"/>
          </a:xfrm>
          <a:prstGeom prst="rect">
            <a:avLst/>
          </a:prstGeom>
        </p:spPr>
      </p:pic>
      <p:pic>
        <p:nvPicPr>
          <p:cNvPr id="18" name="Picture 1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16200000">
            <a:off x="9795804" y="4535838"/>
            <a:ext cx="2490715" cy="1868036"/>
          </a:xfrm>
          <a:prstGeom prst="rect">
            <a:avLst/>
          </a:prstGeom>
        </p:spPr>
      </p:pic>
      <p:pic>
        <p:nvPicPr>
          <p:cNvPr id="19" name="Picture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5400000">
            <a:off x="5208221" y="4971133"/>
            <a:ext cx="2057404" cy="1543053"/>
          </a:xfrm>
          <a:prstGeom prst="rect">
            <a:avLst/>
          </a:prstGeom>
        </p:spPr>
      </p:pic>
      <p:pic>
        <p:nvPicPr>
          <p:cNvPr id="6" name="Picture 5"/>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rot="10800000">
            <a:off x="10200464" y="2775292"/>
            <a:ext cx="1958062" cy="1468547"/>
          </a:xfrm>
          <a:prstGeom prst="rect">
            <a:avLst/>
          </a:prstGeom>
        </p:spPr>
      </p:pic>
      <p:pic>
        <p:nvPicPr>
          <p:cNvPr id="7" name="Picture 6"/>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10800000">
            <a:off x="8541267" y="4533925"/>
            <a:ext cx="1886857" cy="1415143"/>
          </a:xfrm>
          <a:prstGeom prst="rect">
            <a:avLst/>
          </a:prstGeom>
        </p:spPr>
      </p:pic>
    </p:spTree>
    <p:extLst>
      <p:ext uri="{BB962C8B-B14F-4D97-AF65-F5344CB8AC3E}">
        <p14:creationId xmlns:p14="http://schemas.microsoft.com/office/powerpoint/2010/main" val="18836642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0800000">
            <a:off x="4532384" y="2211336"/>
            <a:ext cx="2189079" cy="1641809"/>
          </a:xfrm>
          <a:prstGeom prst="rect">
            <a:avLst/>
          </a:prstGeom>
        </p:spPr>
      </p:pic>
      <p:sp>
        <p:nvSpPr>
          <p:cNvPr id="2" name="TextBox 1"/>
          <p:cNvSpPr txBox="1"/>
          <p:nvPr/>
        </p:nvSpPr>
        <p:spPr>
          <a:xfrm>
            <a:off x="632012" y="551329"/>
            <a:ext cx="10663517" cy="923330"/>
          </a:xfrm>
          <a:prstGeom prst="rect">
            <a:avLst/>
          </a:prstGeom>
          <a:noFill/>
        </p:spPr>
        <p:txBody>
          <a:bodyPr wrap="square" rtlCol="0">
            <a:spAutoFit/>
          </a:bodyPr>
          <a:lstStyle/>
          <a:p>
            <a:r>
              <a:rPr lang="en-GB" dirty="0">
                <a:latin typeface="Comic Sans MS" panose="030F0702030302020204" pitchFamily="66" charset="0"/>
              </a:rPr>
              <a:t>Later on, we will come to the carpet together for Maths. We love our maths to be fun and interactive and it never matters if we don’t get a right answer because we are learning by having a go and that is celebrated here.</a:t>
            </a: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a:off x="927054" y="2039528"/>
            <a:ext cx="2279176" cy="1709382"/>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2943202" y="2301499"/>
            <a:ext cx="2095769" cy="1571827"/>
          </a:xfrm>
          <a:prstGeom prst="rect">
            <a:avLst/>
          </a:prstGeom>
        </p:spPr>
      </p:pic>
      <p:pic>
        <p:nvPicPr>
          <p:cNvPr id="16" name="Picture 1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71854" y="3730807"/>
            <a:ext cx="2374711" cy="1781033"/>
          </a:xfrm>
          <a:prstGeom prst="rect">
            <a:avLst/>
          </a:prstGeom>
        </p:spPr>
      </p:pic>
      <p:pic>
        <p:nvPicPr>
          <p:cNvPr id="17" name="Picture 1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54785" y="1936774"/>
            <a:ext cx="2540093" cy="1905070"/>
          </a:xfrm>
          <a:prstGeom prst="rect">
            <a:avLst/>
          </a:prstGeom>
        </p:spPr>
      </p:pic>
      <p:pic>
        <p:nvPicPr>
          <p:cNvPr id="20" name="Picture 1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10800000">
            <a:off x="4654599" y="3778649"/>
            <a:ext cx="2897875" cy="2173406"/>
          </a:xfrm>
          <a:prstGeom prst="rect">
            <a:avLst/>
          </a:prstGeom>
        </p:spPr>
      </p:pic>
      <p:pic>
        <p:nvPicPr>
          <p:cNvPr id="21" name="Picture 2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5400000">
            <a:off x="7232771" y="4157910"/>
            <a:ext cx="2557626" cy="1918220"/>
          </a:xfrm>
          <a:prstGeom prst="rect">
            <a:avLst/>
          </a:prstGeom>
        </p:spPr>
      </p:pic>
      <p:pic>
        <p:nvPicPr>
          <p:cNvPr id="22" name="Picture 2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16200000">
            <a:off x="9958601" y="1964208"/>
            <a:ext cx="1890215" cy="1417661"/>
          </a:xfrm>
          <a:prstGeom prst="rect">
            <a:avLst/>
          </a:prstGeom>
        </p:spPr>
      </p:pic>
      <p:pic>
        <p:nvPicPr>
          <p:cNvPr id="23" name="Picture 22"/>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rot="16200000">
            <a:off x="2963130" y="4324316"/>
            <a:ext cx="1944806" cy="1458605"/>
          </a:xfrm>
          <a:prstGeom prst="rect">
            <a:avLst/>
          </a:prstGeom>
        </p:spPr>
      </p:pic>
      <p:pic>
        <p:nvPicPr>
          <p:cNvPr id="24" name="Picture 23"/>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9470694" y="3499674"/>
            <a:ext cx="2392907" cy="1794680"/>
          </a:xfrm>
          <a:prstGeom prst="rect">
            <a:avLst/>
          </a:prstGeom>
        </p:spPr>
      </p:pic>
      <p:pic>
        <p:nvPicPr>
          <p:cNvPr id="25" name="Picture 24"/>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rot="5400000">
            <a:off x="6168879" y="2292124"/>
            <a:ext cx="1727649" cy="1295737"/>
          </a:xfrm>
          <a:prstGeom prst="rect">
            <a:avLst/>
          </a:prstGeom>
        </p:spPr>
      </p:pic>
    </p:spTree>
    <p:extLst>
      <p:ext uri="{BB962C8B-B14F-4D97-AF65-F5344CB8AC3E}">
        <p14:creationId xmlns:p14="http://schemas.microsoft.com/office/powerpoint/2010/main" val="7958527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75937" y="3063922"/>
            <a:ext cx="4012443" cy="3009332"/>
          </a:xfrm>
          <a:prstGeom prst="rect">
            <a:avLst/>
          </a:prstGeom>
        </p:spPr>
      </p:pic>
      <p:sp>
        <p:nvSpPr>
          <p:cNvPr id="2" name="Rectangle 1"/>
          <p:cNvSpPr/>
          <p:nvPr/>
        </p:nvSpPr>
        <p:spPr>
          <a:xfrm>
            <a:off x="478970" y="355807"/>
            <a:ext cx="11306629" cy="2462213"/>
          </a:xfrm>
          <a:prstGeom prst="rect">
            <a:avLst/>
          </a:prstGeom>
        </p:spPr>
        <p:txBody>
          <a:bodyPr wrap="square">
            <a:spAutoFit/>
          </a:bodyPr>
          <a:lstStyle/>
          <a:p>
            <a:r>
              <a:rPr lang="en-GB" sz="3200" dirty="0">
                <a:latin typeface="Comic Sans MS" panose="030F0702030302020204" pitchFamily="66" charset="0"/>
              </a:rPr>
              <a:t>Lunchtimes at school</a:t>
            </a:r>
          </a:p>
          <a:p>
            <a:endParaRPr lang="en-GB" sz="1400" dirty="0">
              <a:latin typeface="Comic Sans MS" panose="030F0702030302020204" pitchFamily="66" charset="0"/>
            </a:endParaRPr>
          </a:p>
          <a:p>
            <a:r>
              <a:rPr lang="en-GB" dirty="0">
                <a:latin typeface="Comic Sans MS" panose="030F0702030302020204" pitchFamily="66" charset="0"/>
              </a:rPr>
              <a:t>We have our lunch at 12 o’clock. We get ready by going to the toilet and washing our hands and then we line up with our water bottle. We sit at tables with our friends and eat either a hot dinner or a packed lunch. The lunches at school are very yummy!</a:t>
            </a:r>
          </a:p>
          <a:p>
            <a:endParaRPr lang="en-GB" dirty="0">
              <a:latin typeface="Comic Sans MS" panose="030F0702030302020204" pitchFamily="66" charset="0"/>
            </a:endParaRPr>
          </a:p>
          <a:p>
            <a:r>
              <a:rPr lang="en-GB" dirty="0">
                <a:latin typeface="Comic Sans MS" panose="030F0702030302020204" pitchFamily="66" charset="0"/>
              </a:rPr>
              <a:t>After lunch we go outside into the big playground to play. It is great to spend time with our friends in other classes and our buddies too!</a:t>
            </a:r>
            <a:endParaRPr lang="en-GB" dirty="0"/>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a:off x="800668" y="3350525"/>
            <a:ext cx="2911522" cy="218364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7849519" y="3360760"/>
            <a:ext cx="3220874" cy="2415655"/>
          </a:xfrm>
          <a:prstGeom prst="rect">
            <a:avLst/>
          </a:prstGeom>
        </p:spPr>
      </p:pic>
    </p:spTree>
    <p:extLst>
      <p:ext uri="{BB962C8B-B14F-4D97-AF65-F5344CB8AC3E}">
        <p14:creationId xmlns:p14="http://schemas.microsoft.com/office/powerpoint/2010/main" val="20857657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38037" y="315214"/>
            <a:ext cx="11310618" cy="1846659"/>
          </a:xfrm>
          <a:prstGeom prst="rect">
            <a:avLst/>
          </a:prstGeom>
          <a:noFill/>
        </p:spPr>
        <p:txBody>
          <a:bodyPr wrap="square" rtlCol="0">
            <a:spAutoFit/>
          </a:bodyPr>
          <a:lstStyle/>
          <a:p>
            <a:r>
              <a:rPr lang="en-GB" sz="4000" dirty="0">
                <a:latin typeface="Comic Sans MS" panose="030F0702030302020204" pitchFamily="66" charset="0"/>
              </a:rPr>
              <a:t>Afternoons in Darling Class</a:t>
            </a:r>
          </a:p>
          <a:p>
            <a:endParaRPr lang="en-GB" sz="2000" dirty="0">
              <a:latin typeface="Comic Sans MS" panose="030F0702030302020204" pitchFamily="66" charset="0"/>
            </a:endParaRPr>
          </a:p>
          <a:p>
            <a:r>
              <a:rPr lang="en-GB" dirty="0">
                <a:latin typeface="Comic Sans MS" panose="030F0702030302020204" pitchFamily="66" charset="0"/>
              </a:rPr>
              <a:t>After we have checked that everyone is here we have a carpet session. This might be sharing and talking about a story, learning about places around the world, talking to each other about things we have been doing, observing, exploring and investigating.</a:t>
            </a:r>
          </a:p>
        </p:txBody>
      </p:sp>
      <p:sp>
        <p:nvSpPr>
          <p:cNvPr id="3" name="TextBox 2"/>
          <p:cNvSpPr txBox="1"/>
          <p:nvPr/>
        </p:nvSpPr>
        <p:spPr>
          <a:xfrm>
            <a:off x="438037" y="2312659"/>
            <a:ext cx="11310618" cy="646331"/>
          </a:xfrm>
          <a:prstGeom prst="rect">
            <a:avLst/>
          </a:prstGeom>
          <a:noFill/>
        </p:spPr>
        <p:txBody>
          <a:bodyPr wrap="square" rtlCol="0">
            <a:spAutoFit/>
          </a:bodyPr>
          <a:lstStyle/>
          <a:p>
            <a:r>
              <a:rPr lang="en-GB" dirty="0">
                <a:latin typeface="Comic Sans MS" panose="030F0702030302020204" pitchFamily="66" charset="0"/>
              </a:rPr>
              <a:t>After our carpet session we can choose what we would like to do, either inside or outside. Here are some of the areas you might like to visit outside… </a:t>
            </a:r>
          </a:p>
        </p:txBody>
      </p:sp>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16142" y="3136703"/>
            <a:ext cx="2277511" cy="1708133"/>
          </a:xfrm>
          <a:prstGeom prst="rect">
            <a:avLst/>
          </a:prstGeom>
        </p:spPr>
      </p:pic>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980512" y="3292122"/>
            <a:ext cx="2013164" cy="1509873"/>
          </a:xfrm>
          <a:prstGeom prst="rect">
            <a:avLst/>
          </a:prstGeom>
        </p:spPr>
      </p:pic>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03470" y="3136703"/>
            <a:ext cx="2101755" cy="1576316"/>
          </a:xfrm>
          <a:prstGeom prst="rect">
            <a:avLst/>
          </a:prstGeom>
        </p:spPr>
      </p:pic>
      <p:pic>
        <p:nvPicPr>
          <p:cNvPr id="20" name="Picture 1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362334" y="2797787"/>
            <a:ext cx="1690610" cy="2254147"/>
          </a:xfrm>
          <a:prstGeom prst="rect">
            <a:avLst/>
          </a:prstGeom>
        </p:spPr>
      </p:pic>
      <p:pic>
        <p:nvPicPr>
          <p:cNvPr id="22" name="Picture 2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8662373" y="3196307"/>
            <a:ext cx="1942812" cy="1457109"/>
          </a:xfrm>
          <a:prstGeom prst="rect">
            <a:avLst/>
          </a:prstGeom>
        </p:spPr>
      </p:pic>
      <p:pic>
        <p:nvPicPr>
          <p:cNvPr id="23" name="Picture 2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742031" y="3269110"/>
            <a:ext cx="2074528" cy="1555896"/>
          </a:xfrm>
          <a:prstGeom prst="rect">
            <a:avLst/>
          </a:prstGeom>
        </p:spPr>
      </p:pic>
      <p:pic>
        <p:nvPicPr>
          <p:cNvPr id="24" name="Picture 2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16200000">
            <a:off x="1487105" y="4606642"/>
            <a:ext cx="2032994" cy="2032994"/>
          </a:xfrm>
          <a:prstGeom prst="rect">
            <a:avLst/>
          </a:prstGeom>
        </p:spPr>
      </p:pic>
      <p:pic>
        <p:nvPicPr>
          <p:cNvPr id="26" name="Picture 2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10800000">
            <a:off x="3524953" y="4844836"/>
            <a:ext cx="2277509" cy="1708132"/>
          </a:xfrm>
          <a:prstGeom prst="rect">
            <a:avLst/>
          </a:prstGeom>
        </p:spPr>
      </p:pic>
      <p:pic>
        <p:nvPicPr>
          <p:cNvPr id="27" name="Picture 26"/>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rot="5400000">
            <a:off x="5514061" y="4800186"/>
            <a:ext cx="2321203" cy="1740902"/>
          </a:xfrm>
          <a:prstGeom prst="rect">
            <a:avLst/>
          </a:prstGeom>
        </p:spPr>
      </p:pic>
      <p:pic>
        <p:nvPicPr>
          <p:cNvPr id="29" name="Picture 28"/>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16200000">
            <a:off x="7261521" y="4866268"/>
            <a:ext cx="2144981" cy="1608736"/>
          </a:xfrm>
          <a:prstGeom prst="rect">
            <a:avLst/>
          </a:prstGeom>
        </p:spPr>
      </p:pic>
      <p:pic>
        <p:nvPicPr>
          <p:cNvPr id="31" name="Picture 30"/>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rot="5400000">
            <a:off x="8900372" y="5048010"/>
            <a:ext cx="1937277" cy="1452958"/>
          </a:xfrm>
          <a:prstGeom prst="rect">
            <a:avLst/>
          </a:prstGeom>
        </p:spPr>
      </p:pic>
      <p:pic>
        <p:nvPicPr>
          <p:cNvPr id="32" name="Picture 31"/>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rot="16200000">
            <a:off x="846" y="4328185"/>
            <a:ext cx="1961732" cy="1471299"/>
          </a:xfrm>
          <a:prstGeom prst="rect">
            <a:avLst/>
          </a:prstGeom>
        </p:spPr>
      </p:pic>
    </p:spTree>
    <p:extLst>
      <p:ext uri="{BB962C8B-B14F-4D97-AF65-F5344CB8AC3E}">
        <p14:creationId xmlns:p14="http://schemas.microsoft.com/office/powerpoint/2010/main" val="19499904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84093" y="185843"/>
            <a:ext cx="11093824" cy="1692771"/>
          </a:xfrm>
          <a:prstGeom prst="rect">
            <a:avLst/>
          </a:prstGeom>
          <a:noFill/>
        </p:spPr>
        <p:txBody>
          <a:bodyPr wrap="square" rtlCol="0">
            <a:spAutoFit/>
          </a:bodyPr>
          <a:lstStyle/>
          <a:p>
            <a:r>
              <a:rPr lang="en-GB" sz="3200" dirty="0">
                <a:latin typeface="Comic Sans MS" panose="030F0702030302020204" pitchFamily="66" charset="0"/>
              </a:rPr>
              <a:t>Forest School</a:t>
            </a:r>
          </a:p>
          <a:p>
            <a:endParaRPr lang="en-GB" sz="1400" dirty="0">
              <a:latin typeface="Comic Sans MS" panose="030F0702030302020204" pitchFamily="66" charset="0"/>
            </a:endParaRPr>
          </a:p>
          <a:p>
            <a:r>
              <a:rPr lang="en-GB" dirty="0">
                <a:latin typeface="Comic Sans MS" panose="030F0702030302020204" pitchFamily="66" charset="0"/>
              </a:rPr>
              <a:t>Once or twice a week we spend the afternoon in the woods, which we love, as it gives us the opportunity to explore the world around us, care for and nurture our environment, challenge ourselves to take risks and have fun with our friends.</a:t>
            </a:r>
          </a:p>
        </p:txBody>
      </p:sp>
      <p:sp>
        <p:nvSpPr>
          <p:cNvPr id="3" name="TextBox 2"/>
          <p:cNvSpPr txBox="1"/>
          <p:nvPr/>
        </p:nvSpPr>
        <p:spPr>
          <a:xfrm>
            <a:off x="467287" y="1822165"/>
            <a:ext cx="10972799" cy="1200329"/>
          </a:xfrm>
          <a:prstGeom prst="rect">
            <a:avLst/>
          </a:prstGeom>
          <a:noFill/>
        </p:spPr>
        <p:txBody>
          <a:bodyPr wrap="square" rtlCol="0">
            <a:spAutoFit/>
          </a:bodyPr>
          <a:lstStyle/>
          <a:p>
            <a:r>
              <a:rPr lang="en-GB" dirty="0">
                <a:latin typeface="Comic Sans MS" panose="030F0702030302020204" pitchFamily="66" charset="0"/>
              </a:rPr>
              <a:t>To get ready for the woods we visit the toilet and then put on our waterproof clothes. We make sure that we have suitable clothes for the weather so that we don’t get too hot or too cold. We line up at the outside door to our classroom and we are passed our wellies to put on. Then we line up ready to go! These are pictures of some of the things we have had fun doing this year…</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2179377" y="3331777"/>
            <a:ext cx="2474259" cy="1855694"/>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4040475" y="4535195"/>
            <a:ext cx="2204571" cy="1653428"/>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583534" y="3300961"/>
            <a:ext cx="2227731" cy="1670798"/>
          </a:xfrm>
          <a:prstGeom prst="rect">
            <a:avLst/>
          </a:prstGeom>
        </p:spPr>
      </p:pic>
      <p:pic>
        <p:nvPicPr>
          <p:cNvPr id="16" name="Picture 1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6200000">
            <a:off x="5674753" y="3299560"/>
            <a:ext cx="2231466" cy="1673600"/>
          </a:xfrm>
          <a:prstGeom prst="rect">
            <a:avLst/>
          </a:prstGeom>
        </p:spPr>
      </p:pic>
      <p:pic>
        <p:nvPicPr>
          <p:cNvPr id="17" name="Picture 1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0800000">
            <a:off x="2170811" y="5202311"/>
            <a:ext cx="2147248" cy="1610436"/>
          </a:xfrm>
          <a:prstGeom prst="rect">
            <a:avLst/>
          </a:prstGeom>
        </p:spPr>
      </p:pic>
      <p:pic>
        <p:nvPicPr>
          <p:cNvPr id="18" name="Picture 1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040590" y="3028542"/>
            <a:ext cx="1928884" cy="1446663"/>
          </a:xfrm>
          <a:prstGeom prst="rect">
            <a:avLst/>
          </a:prstGeom>
        </p:spPr>
      </p:pic>
      <p:pic>
        <p:nvPicPr>
          <p:cNvPr id="19" name="Picture 1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5400000">
            <a:off x="7359525" y="3296303"/>
            <a:ext cx="2142085" cy="1606564"/>
          </a:xfrm>
          <a:prstGeom prst="rect">
            <a:avLst/>
          </a:prstGeom>
        </p:spPr>
      </p:pic>
      <p:pic>
        <p:nvPicPr>
          <p:cNvPr id="21" name="Picture 20"/>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16200000">
            <a:off x="8967568" y="3300739"/>
            <a:ext cx="2130255" cy="1597691"/>
          </a:xfrm>
          <a:prstGeom prst="rect">
            <a:avLst/>
          </a:prstGeom>
        </p:spPr>
      </p:pic>
      <p:pic>
        <p:nvPicPr>
          <p:cNvPr id="22" name="Picture 21"/>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rot="5400000">
            <a:off x="8269146" y="5194528"/>
            <a:ext cx="1929407" cy="1447055"/>
          </a:xfrm>
          <a:prstGeom prst="rect">
            <a:avLst/>
          </a:prstGeom>
        </p:spPr>
      </p:pic>
      <p:pic>
        <p:nvPicPr>
          <p:cNvPr id="20" name="Picture 19"/>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5400000">
            <a:off x="9607153" y="5041981"/>
            <a:ext cx="2002376" cy="1501782"/>
          </a:xfrm>
          <a:prstGeom prst="rect">
            <a:avLst/>
          </a:prstGeom>
        </p:spPr>
      </p:pic>
      <p:pic>
        <p:nvPicPr>
          <p:cNvPr id="24" name="Picture 23"/>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rot="5400000">
            <a:off x="5522775" y="4925098"/>
            <a:ext cx="2130255" cy="1597692"/>
          </a:xfrm>
          <a:prstGeom prst="rect">
            <a:avLst/>
          </a:prstGeom>
        </p:spPr>
      </p:pic>
    </p:spTree>
    <p:extLst>
      <p:ext uri="{BB962C8B-B14F-4D97-AF65-F5344CB8AC3E}">
        <p14:creationId xmlns:p14="http://schemas.microsoft.com/office/powerpoint/2010/main" val="14949721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08759" y="233897"/>
            <a:ext cx="9749118" cy="1508105"/>
          </a:xfrm>
          <a:prstGeom prst="rect">
            <a:avLst/>
          </a:prstGeom>
          <a:noFill/>
        </p:spPr>
        <p:txBody>
          <a:bodyPr wrap="square" rtlCol="0">
            <a:spAutoFit/>
          </a:bodyPr>
          <a:lstStyle/>
          <a:p>
            <a:r>
              <a:rPr lang="en-GB" sz="2800" dirty="0">
                <a:latin typeface="Comic Sans MS" panose="030F0702030302020204" pitchFamily="66" charset="0"/>
              </a:rPr>
              <a:t>Buddies</a:t>
            </a:r>
          </a:p>
          <a:p>
            <a:endParaRPr lang="en-GB" sz="1000" dirty="0">
              <a:latin typeface="Comic Sans MS" panose="030F0702030302020204" pitchFamily="66" charset="0"/>
            </a:endParaRPr>
          </a:p>
          <a:p>
            <a:r>
              <a:rPr lang="en-GB" dirty="0">
                <a:latin typeface="Comic Sans MS" panose="030F0702030302020204" pitchFamily="66" charset="0"/>
              </a:rPr>
              <a:t>We each have a buddy from Rhine Class. These people are very special because they look out for us in the playground and we do all sorts of exciting things together during the year… </a:t>
            </a:r>
          </a:p>
        </p:txBody>
      </p:sp>
      <p:sp>
        <p:nvSpPr>
          <p:cNvPr id="9" name="Rectangle 8"/>
          <p:cNvSpPr/>
          <p:nvPr/>
        </p:nvSpPr>
        <p:spPr>
          <a:xfrm>
            <a:off x="708759" y="4355262"/>
            <a:ext cx="11186833" cy="1545038"/>
          </a:xfrm>
          <a:prstGeom prst="rect">
            <a:avLst/>
          </a:prstGeom>
        </p:spPr>
        <p:txBody>
          <a:bodyPr wrap="square">
            <a:spAutoFit/>
          </a:bodyPr>
          <a:lstStyle/>
          <a:p>
            <a:pPr>
              <a:lnSpc>
                <a:spcPct val="107000"/>
              </a:lnSpc>
              <a:spcAft>
                <a:spcPts val="800"/>
              </a:spcAft>
              <a:tabLst>
                <a:tab pos="676275" algn="l"/>
              </a:tabLst>
            </a:pPr>
            <a:r>
              <a:rPr lang="en-GB" sz="2800" dirty="0" err="1">
                <a:effectLst/>
                <a:latin typeface="Comic Sans MS" panose="030F0702030302020204" pitchFamily="66" charset="0"/>
                <a:ea typeface="Trebuchet MS" panose="020B0603020202020204" pitchFamily="34" charset="0"/>
                <a:cs typeface="Times New Roman" panose="02020603050405020304" pitchFamily="18" charset="0"/>
              </a:rPr>
              <a:t>Hometime</a:t>
            </a:r>
            <a:endParaRPr lang="en-GB" sz="2800" dirty="0">
              <a:effectLst/>
              <a:latin typeface="Comic Sans MS" panose="030F0702030302020204" pitchFamily="66" charset="0"/>
              <a:ea typeface="Trebuchet MS" panose="020B0603020202020204" pitchFamily="34" charset="0"/>
              <a:cs typeface="Times New Roman" panose="02020603050405020304" pitchFamily="18" charset="0"/>
            </a:endParaRPr>
          </a:p>
          <a:p>
            <a:pPr>
              <a:lnSpc>
                <a:spcPct val="107000"/>
              </a:lnSpc>
              <a:spcAft>
                <a:spcPts val="800"/>
              </a:spcAft>
              <a:tabLst>
                <a:tab pos="676275" algn="l"/>
              </a:tabLst>
            </a:pPr>
            <a:r>
              <a:rPr lang="en-GB" dirty="0">
                <a:effectLst/>
                <a:latin typeface="Comic Sans MS" panose="030F0702030302020204" pitchFamily="66" charset="0"/>
                <a:ea typeface="Trebuchet MS" panose="020B0603020202020204" pitchFamily="34" charset="0"/>
                <a:cs typeface="Times New Roman" panose="02020603050405020304" pitchFamily="18" charset="0"/>
              </a:rPr>
              <a:t>After a wonderful day it is then time to get ready for home time. We collect our coats and then sit on the carpet to share a story or sing some songs. The teacher will call your name when </a:t>
            </a:r>
            <a:r>
              <a:rPr lang="en-GB" dirty="0">
                <a:latin typeface="Comic Sans MS" panose="030F0702030302020204" pitchFamily="66" charset="0"/>
                <a:ea typeface="Trebuchet MS" panose="020B0603020202020204" pitchFamily="34" charset="0"/>
                <a:cs typeface="Times New Roman" panose="02020603050405020304" pitchFamily="18" charset="0"/>
              </a:rPr>
              <a:t>they</a:t>
            </a:r>
            <a:r>
              <a:rPr lang="en-GB" dirty="0">
                <a:effectLst/>
                <a:latin typeface="Comic Sans MS" panose="030F0702030302020204" pitchFamily="66" charset="0"/>
                <a:ea typeface="Trebuchet MS" panose="020B0603020202020204" pitchFamily="34" charset="0"/>
                <a:cs typeface="Times New Roman" panose="02020603050405020304" pitchFamily="18" charset="0"/>
              </a:rPr>
              <a:t> see someone who is here to collect you. Then it is time to go home and rest all ready for the next day! </a:t>
            </a:r>
            <a:endParaRPr lang="en-GB" sz="1400" dirty="0">
              <a:effectLst/>
              <a:latin typeface="Comic Sans MS" panose="030F0702030302020204" pitchFamily="66" charset="0"/>
              <a:ea typeface="Trebuchet MS" panose="020B0603020202020204" pitchFamily="34" charset="0"/>
              <a:cs typeface="Times New Roman" panose="02020603050405020304" pitchFamily="18" charset="0"/>
            </a:endParaRPr>
          </a:p>
        </p:txBody>
      </p:sp>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4515323" y="1943864"/>
            <a:ext cx="2755883" cy="2066913"/>
          </a:xfrm>
          <a:prstGeom prst="rect">
            <a:avLst/>
          </a:prstGeom>
        </p:spPr>
      </p:pic>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76039" y="1613907"/>
            <a:ext cx="2597624" cy="1948218"/>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a:off x="1703831" y="1613907"/>
            <a:ext cx="3155977" cy="2366983"/>
          </a:xfrm>
          <a:prstGeom prst="rect">
            <a:avLst/>
          </a:prstGeom>
        </p:spPr>
      </p:pic>
    </p:spTree>
    <p:extLst>
      <p:ext uri="{BB962C8B-B14F-4D97-AF65-F5344CB8AC3E}">
        <p14:creationId xmlns:p14="http://schemas.microsoft.com/office/powerpoint/2010/main" val="126905910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72d1bb67-4460-490c-b16a-9bafd69d0ff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9B68F5B4ED2E604280FAD5FC9751865D" ma:contentTypeVersion="16" ma:contentTypeDescription="Create a new document." ma:contentTypeScope="" ma:versionID="cbc00ee2a19a993cc1ef08251f21169a">
  <xsd:schema xmlns:xsd="http://www.w3.org/2001/XMLSchema" xmlns:xs="http://www.w3.org/2001/XMLSchema" xmlns:p="http://schemas.microsoft.com/office/2006/metadata/properties" xmlns:ns3="72d1bb67-4460-490c-b16a-9bafd69d0ff5" targetNamespace="http://schemas.microsoft.com/office/2006/metadata/properties" ma:root="true" ma:fieldsID="0faf20f5b148a44e05e73081055edd5f" ns3:_="">
    <xsd:import namespace="72d1bb67-4460-490c-b16a-9bafd69d0ff5"/>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AutoKeyPoints" minOccurs="0"/>
                <xsd:element ref="ns3:MediaServiceKeyPoints" minOccurs="0"/>
                <xsd:element ref="ns3:MediaServiceLocation" minOccurs="0"/>
                <xsd:element ref="ns3:MediaLengthInSeconds" minOccurs="0"/>
                <xsd:element ref="ns3:MediaServiceObjectDetectorVersions" minOccurs="0"/>
                <xsd:element ref="ns3:MediaServiceSystemTags" minOccurs="0"/>
                <xsd:element ref="ns3:_activity"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2d1bb67-4460-490c-b16a-9bafd69d0ff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ystemTags" ma:index="20" nillable="true" ma:displayName="MediaServiceSystemTags" ma:hidden="true" ma:internalName="MediaServiceSystemTags" ma:readOnly="true">
      <xsd:simpleType>
        <xsd:restriction base="dms:Note"/>
      </xsd:simpleType>
    </xsd:element>
    <xsd:element name="_activity" ma:index="21" nillable="true" ma:displayName="_activity" ma:hidden="true" ma:internalName="_activity">
      <xsd:simpleType>
        <xsd:restriction base="dms:Note"/>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5FD7587-F17C-403E-917E-33B2DDF4BC6D}">
  <ds:schemaRefs>
    <ds:schemaRef ds:uri="http://schemas.microsoft.com/sharepoint/v3/contenttype/forms"/>
  </ds:schemaRefs>
</ds:datastoreItem>
</file>

<file path=customXml/itemProps2.xml><?xml version="1.0" encoding="utf-8"?>
<ds:datastoreItem xmlns:ds="http://schemas.openxmlformats.org/officeDocument/2006/customXml" ds:itemID="{98AD1A6A-8752-4BE0-BBC8-27A1C2378E41}">
  <ds:schemaRefs>
    <ds:schemaRef ds:uri="http://schemas.microsoft.com/office/2006/metadata/properties"/>
    <ds:schemaRef ds:uri="http://purl.org/dc/terms/"/>
    <ds:schemaRef ds:uri="http://schemas.microsoft.com/office/2006/documentManagement/types"/>
    <ds:schemaRef ds:uri="http://purl.org/dc/elements/1.1/"/>
    <ds:schemaRef ds:uri="http://www.w3.org/XML/1998/namespace"/>
    <ds:schemaRef ds:uri="72d1bb67-4460-490c-b16a-9bafd69d0ff5"/>
    <ds:schemaRef ds:uri="http://purl.org/dc/dcmitype/"/>
    <ds:schemaRef ds:uri="http://schemas.microsoft.com/office/infopath/2007/PartnerControls"/>
    <ds:schemaRef ds:uri="http://schemas.openxmlformats.org/package/2006/metadata/core-properties"/>
  </ds:schemaRefs>
</ds:datastoreItem>
</file>

<file path=customXml/itemProps3.xml><?xml version="1.0" encoding="utf-8"?>
<ds:datastoreItem xmlns:ds="http://schemas.openxmlformats.org/officeDocument/2006/customXml" ds:itemID="{3EF637F9-841E-4296-91AC-21237ABE16D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2d1bb67-4460-490c-b16a-9bafd69d0ff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355</TotalTime>
  <Words>982</Words>
  <Application>Microsoft Office PowerPoint</Application>
  <PresentationFormat>Widescreen</PresentationFormat>
  <Paragraphs>51</Paragraphs>
  <Slides>10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Arial</vt:lpstr>
      <vt:lpstr>Calibri</vt:lpstr>
      <vt:lpstr>Calibri Light</vt:lpstr>
      <vt:lpstr>Comic Sans MS</vt:lpstr>
      <vt:lpstr>Times New Roman</vt:lpstr>
      <vt:lpstr>Trebuchet MS</vt:lpstr>
      <vt:lpstr>Office Theme</vt:lpstr>
      <vt:lpstr>Welcome to Darling Class</vt:lpstr>
      <vt:lpstr>PowerPoint Presentation</vt:lpstr>
      <vt:lpstr>When you arrive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Darling Class</dc:title>
  <dc:creator>Louise Breen</dc:creator>
  <cp:lastModifiedBy>Louise Breen</cp:lastModifiedBy>
  <cp:revision>74</cp:revision>
  <dcterms:created xsi:type="dcterms:W3CDTF">2022-05-30T15:04:06Z</dcterms:created>
  <dcterms:modified xsi:type="dcterms:W3CDTF">2026-04-19T13:42:52Z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0x0101009B68F5B4ED2E604280FAD5FC9751865D</vt:lpwstr>
  </property>
</Properties>
</file>